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slides/slide89.xml" ContentType="application/vnd.openxmlformats-officedocument.presentationml.slide+xml"/>
  <Override PartName="/ppt/slides/slide98.xml" ContentType="application/vnd.openxmlformats-officedocument.presentationml.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handoutMasterIdLst>
    <p:handoutMasterId r:id="rId108"/>
  </p:handoutMasterIdLst>
  <p:sldIdLst>
    <p:sldId id="351" r:id="rId2"/>
    <p:sldId id="257" r:id="rId3"/>
    <p:sldId id="352" r:id="rId4"/>
    <p:sldId id="336" r:id="rId5"/>
    <p:sldId id="258" r:id="rId6"/>
    <p:sldId id="337" r:id="rId7"/>
    <p:sldId id="259" r:id="rId8"/>
    <p:sldId id="293" r:id="rId9"/>
    <p:sldId id="260" r:id="rId10"/>
    <p:sldId id="417" r:id="rId11"/>
    <p:sldId id="418" r:id="rId12"/>
    <p:sldId id="419" r:id="rId13"/>
    <p:sldId id="416" r:id="rId14"/>
    <p:sldId id="410" r:id="rId15"/>
    <p:sldId id="362" r:id="rId16"/>
    <p:sldId id="261" r:id="rId17"/>
    <p:sldId id="281" r:id="rId18"/>
    <p:sldId id="353" r:id="rId19"/>
    <p:sldId id="282" r:id="rId20"/>
    <p:sldId id="283" r:id="rId21"/>
    <p:sldId id="284" r:id="rId22"/>
    <p:sldId id="285" r:id="rId23"/>
    <p:sldId id="286" r:id="rId24"/>
    <p:sldId id="287" r:id="rId25"/>
    <p:sldId id="288" r:id="rId26"/>
    <p:sldId id="289" r:id="rId27"/>
    <p:sldId id="290" r:id="rId28"/>
    <p:sldId id="291" r:id="rId29"/>
    <p:sldId id="292" r:id="rId30"/>
    <p:sldId id="409" r:id="rId31"/>
    <p:sldId id="364" r:id="rId32"/>
    <p:sldId id="365" r:id="rId33"/>
    <p:sldId id="366" r:id="rId34"/>
    <p:sldId id="367" r:id="rId35"/>
    <p:sldId id="368" r:id="rId36"/>
    <p:sldId id="369" r:id="rId37"/>
    <p:sldId id="401" r:id="rId38"/>
    <p:sldId id="363" r:id="rId39"/>
    <p:sldId id="294" r:id="rId40"/>
    <p:sldId id="339" r:id="rId41"/>
    <p:sldId id="340" r:id="rId42"/>
    <p:sldId id="344" r:id="rId43"/>
    <p:sldId id="341" r:id="rId44"/>
    <p:sldId id="342" r:id="rId45"/>
    <p:sldId id="343" r:id="rId46"/>
    <p:sldId id="345" r:id="rId47"/>
    <p:sldId id="297" r:id="rId48"/>
    <p:sldId id="298" r:id="rId49"/>
    <p:sldId id="420" r:id="rId50"/>
    <p:sldId id="299" r:id="rId51"/>
    <p:sldId id="346" r:id="rId52"/>
    <p:sldId id="300" r:id="rId53"/>
    <p:sldId id="347" r:id="rId54"/>
    <p:sldId id="348" r:id="rId55"/>
    <p:sldId id="349" r:id="rId56"/>
    <p:sldId id="350" r:id="rId57"/>
    <p:sldId id="402" r:id="rId58"/>
    <p:sldId id="370" r:id="rId59"/>
    <p:sldId id="371" r:id="rId60"/>
    <p:sldId id="373" r:id="rId61"/>
    <p:sldId id="387" r:id="rId62"/>
    <p:sldId id="414" r:id="rId63"/>
    <p:sldId id="415" r:id="rId64"/>
    <p:sldId id="374" r:id="rId65"/>
    <p:sldId id="392" r:id="rId66"/>
    <p:sldId id="395" r:id="rId67"/>
    <p:sldId id="406" r:id="rId68"/>
    <p:sldId id="407" r:id="rId69"/>
    <p:sldId id="408" r:id="rId70"/>
    <p:sldId id="375" r:id="rId71"/>
    <p:sldId id="378" r:id="rId72"/>
    <p:sldId id="379" r:id="rId73"/>
    <p:sldId id="380" r:id="rId74"/>
    <p:sldId id="381" r:id="rId75"/>
    <p:sldId id="382" r:id="rId76"/>
    <p:sldId id="383" r:id="rId77"/>
    <p:sldId id="384" r:id="rId78"/>
    <p:sldId id="385" r:id="rId79"/>
    <p:sldId id="305" r:id="rId80"/>
    <p:sldId id="306" r:id="rId81"/>
    <p:sldId id="357" r:id="rId82"/>
    <p:sldId id="354" r:id="rId83"/>
    <p:sldId id="355" r:id="rId84"/>
    <p:sldId id="358" r:id="rId85"/>
    <p:sldId id="356" r:id="rId86"/>
    <p:sldId id="421" r:id="rId87"/>
    <p:sldId id="422" r:id="rId88"/>
    <p:sldId id="423" r:id="rId89"/>
    <p:sldId id="424" r:id="rId90"/>
    <p:sldId id="425" r:id="rId91"/>
    <p:sldId id="426" r:id="rId92"/>
    <p:sldId id="359" r:id="rId93"/>
    <p:sldId id="308" r:id="rId94"/>
    <p:sldId id="317" r:id="rId95"/>
    <p:sldId id="309" r:id="rId96"/>
    <p:sldId id="427" r:id="rId97"/>
    <p:sldId id="310" r:id="rId98"/>
    <p:sldId id="318" r:id="rId99"/>
    <p:sldId id="319" r:id="rId100"/>
    <p:sldId id="320" r:id="rId101"/>
    <p:sldId id="311" r:id="rId102"/>
    <p:sldId id="404" r:id="rId103"/>
    <p:sldId id="411" r:id="rId104"/>
    <p:sldId id="412" r:id="rId105"/>
    <p:sldId id="413" r:id="rId106"/>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731F87-77A4-4E90-A77F-E1EC502A7E4D}" type="doc">
      <dgm:prSet loTypeId="urn:microsoft.com/office/officeart/2005/8/layout/cycle7" loCatId="cycle" qsTypeId="urn:microsoft.com/office/officeart/2005/8/quickstyle/3d1" qsCatId="3D" csTypeId="urn:microsoft.com/office/officeart/2005/8/colors/accent1_2" csCatId="accent1" phldr="1"/>
      <dgm:spPr/>
      <dgm:t>
        <a:bodyPr/>
        <a:lstStyle/>
        <a:p>
          <a:endParaRPr lang="en-US"/>
        </a:p>
      </dgm:t>
    </dgm:pt>
    <dgm:pt modelId="{C382BD32-DA8A-41FA-B1DD-5FA6ABDF85DA}">
      <dgm:prSet phldrT="[Text]"/>
      <dgm:spPr/>
      <dgm:t>
        <a:bodyPr/>
        <a:lstStyle/>
        <a:p>
          <a:r>
            <a:rPr lang="en-US" dirty="0" smtClean="0"/>
            <a:t>Negotiation</a:t>
          </a:r>
          <a:endParaRPr lang="en-US" dirty="0"/>
        </a:p>
      </dgm:t>
    </dgm:pt>
    <dgm:pt modelId="{C61844C4-8B04-4C0D-A212-C4B6307E192B}" type="parTrans" cxnId="{D36014A3-EF6B-4AA2-953D-150B6F3EA758}">
      <dgm:prSet/>
      <dgm:spPr/>
      <dgm:t>
        <a:bodyPr/>
        <a:lstStyle/>
        <a:p>
          <a:endParaRPr lang="en-US"/>
        </a:p>
      </dgm:t>
    </dgm:pt>
    <dgm:pt modelId="{0347E188-A499-4C78-ADBE-E34A1D33D9FF}" type="sibTrans" cxnId="{D36014A3-EF6B-4AA2-953D-150B6F3EA758}">
      <dgm:prSet/>
      <dgm:spPr/>
      <dgm:t>
        <a:bodyPr/>
        <a:lstStyle/>
        <a:p>
          <a:endParaRPr lang="en-US"/>
        </a:p>
      </dgm:t>
    </dgm:pt>
    <dgm:pt modelId="{B7559A29-AA05-41EE-B981-32B076377C48}">
      <dgm:prSet phldrT="[Text]"/>
      <dgm:spPr/>
      <dgm:t>
        <a:bodyPr/>
        <a:lstStyle/>
        <a:p>
          <a:r>
            <a:rPr lang="en-US" dirty="0" smtClean="0"/>
            <a:t>Mediation</a:t>
          </a:r>
          <a:endParaRPr lang="en-US" dirty="0"/>
        </a:p>
      </dgm:t>
    </dgm:pt>
    <dgm:pt modelId="{6C944B0F-69B6-4F00-9330-FD5578A3E26F}" type="parTrans" cxnId="{8252E94A-372E-4C91-BFB4-F1A19308A496}">
      <dgm:prSet/>
      <dgm:spPr/>
      <dgm:t>
        <a:bodyPr/>
        <a:lstStyle/>
        <a:p>
          <a:endParaRPr lang="en-US"/>
        </a:p>
      </dgm:t>
    </dgm:pt>
    <dgm:pt modelId="{93732641-580C-4C20-B4F0-284DC8C32F5F}" type="sibTrans" cxnId="{8252E94A-372E-4C91-BFB4-F1A19308A496}">
      <dgm:prSet/>
      <dgm:spPr/>
      <dgm:t>
        <a:bodyPr/>
        <a:lstStyle/>
        <a:p>
          <a:endParaRPr lang="en-US"/>
        </a:p>
      </dgm:t>
    </dgm:pt>
    <dgm:pt modelId="{A77F8525-19FC-4FC5-8EF4-6172DB13D33C}">
      <dgm:prSet phldrT="[Text]"/>
      <dgm:spPr/>
      <dgm:t>
        <a:bodyPr/>
        <a:lstStyle/>
        <a:p>
          <a:r>
            <a:rPr lang="en-US" dirty="0" smtClean="0"/>
            <a:t>Arbitration </a:t>
          </a:r>
          <a:endParaRPr lang="en-US" dirty="0"/>
        </a:p>
      </dgm:t>
    </dgm:pt>
    <dgm:pt modelId="{5983ED53-BD0B-475A-8976-309594B3395D}" type="parTrans" cxnId="{AE779D79-2FC0-401C-AD26-328B81B8FE2C}">
      <dgm:prSet/>
      <dgm:spPr/>
      <dgm:t>
        <a:bodyPr/>
        <a:lstStyle/>
        <a:p>
          <a:endParaRPr lang="en-US"/>
        </a:p>
      </dgm:t>
    </dgm:pt>
    <dgm:pt modelId="{818BD75B-F165-4DF7-A09A-3C7EEA34539B}" type="sibTrans" cxnId="{AE779D79-2FC0-401C-AD26-328B81B8FE2C}">
      <dgm:prSet/>
      <dgm:spPr/>
      <dgm:t>
        <a:bodyPr/>
        <a:lstStyle/>
        <a:p>
          <a:endParaRPr lang="en-US"/>
        </a:p>
      </dgm:t>
    </dgm:pt>
    <dgm:pt modelId="{9C2BEDD3-F38C-4017-9A4C-C2D1F6BEAECF}" type="pres">
      <dgm:prSet presAssocID="{08731F87-77A4-4E90-A77F-E1EC502A7E4D}" presName="Name0" presStyleCnt="0">
        <dgm:presLayoutVars>
          <dgm:dir/>
          <dgm:resizeHandles val="exact"/>
        </dgm:presLayoutVars>
      </dgm:prSet>
      <dgm:spPr/>
      <dgm:t>
        <a:bodyPr/>
        <a:lstStyle/>
        <a:p>
          <a:endParaRPr lang="en-US"/>
        </a:p>
      </dgm:t>
    </dgm:pt>
    <dgm:pt modelId="{26E2EADA-A6BE-4452-B4F7-B0D13348BC3E}" type="pres">
      <dgm:prSet presAssocID="{C382BD32-DA8A-41FA-B1DD-5FA6ABDF85DA}" presName="node" presStyleLbl="node1" presStyleIdx="0" presStyleCnt="3" custRadScaleRad="80900" custRadScaleInc="-10586">
        <dgm:presLayoutVars>
          <dgm:bulletEnabled val="1"/>
        </dgm:presLayoutVars>
      </dgm:prSet>
      <dgm:spPr/>
      <dgm:t>
        <a:bodyPr/>
        <a:lstStyle/>
        <a:p>
          <a:endParaRPr lang="en-US"/>
        </a:p>
      </dgm:t>
    </dgm:pt>
    <dgm:pt modelId="{21E00C81-B06E-4F16-BF51-BC578A62C530}" type="pres">
      <dgm:prSet presAssocID="{0347E188-A499-4C78-ADBE-E34A1D33D9FF}" presName="sibTrans" presStyleLbl="sibTrans2D1" presStyleIdx="0" presStyleCnt="3"/>
      <dgm:spPr/>
      <dgm:t>
        <a:bodyPr/>
        <a:lstStyle/>
        <a:p>
          <a:endParaRPr lang="en-US"/>
        </a:p>
      </dgm:t>
    </dgm:pt>
    <dgm:pt modelId="{5D3ABD88-1A62-4ADC-9A77-449C56C2BA27}" type="pres">
      <dgm:prSet presAssocID="{0347E188-A499-4C78-ADBE-E34A1D33D9FF}" presName="connectorText" presStyleLbl="sibTrans2D1" presStyleIdx="0" presStyleCnt="3"/>
      <dgm:spPr/>
      <dgm:t>
        <a:bodyPr/>
        <a:lstStyle/>
        <a:p>
          <a:endParaRPr lang="en-US"/>
        </a:p>
      </dgm:t>
    </dgm:pt>
    <dgm:pt modelId="{B7A1F7A7-AAD0-4238-A80D-1EB7895F0ADF}" type="pres">
      <dgm:prSet presAssocID="{B7559A29-AA05-41EE-B981-32B076377C48}" presName="node" presStyleLbl="node1" presStyleIdx="1" presStyleCnt="3" custRadScaleRad="93794" custRadScaleInc="-6420">
        <dgm:presLayoutVars>
          <dgm:bulletEnabled val="1"/>
        </dgm:presLayoutVars>
      </dgm:prSet>
      <dgm:spPr/>
      <dgm:t>
        <a:bodyPr/>
        <a:lstStyle/>
        <a:p>
          <a:endParaRPr lang="en-US"/>
        </a:p>
      </dgm:t>
    </dgm:pt>
    <dgm:pt modelId="{65D561CF-01E6-4370-8741-E5CB7E089580}" type="pres">
      <dgm:prSet presAssocID="{93732641-580C-4C20-B4F0-284DC8C32F5F}" presName="sibTrans" presStyleLbl="sibTrans2D1" presStyleIdx="1" presStyleCnt="3"/>
      <dgm:spPr/>
      <dgm:t>
        <a:bodyPr/>
        <a:lstStyle/>
        <a:p>
          <a:endParaRPr lang="en-US"/>
        </a:p>
      </dgm:t>
    </dgm:pt>
    <dgm:pt modelId="{489C6C2A-2EE3-4858-B8F3-73427F34E436}" type="pres">
      <dgm:prSet presAssocID="{93732641-580C-4C20-B4F0-284DC8C32F5F}" presName="connectorText" presStyleLbl="sibTrans2D1" presStyleIdx="1" presStyleCnt="3"/>
      <dgm:spPr/>
      <dgm:t>
        <a:bodyPr/>
        <a:lstStyle/>
        <a:p>
          <a:endParaRPr lang="en-US"/>
        </a:p>
      </dgm:t>
    </dgm:pt>
    <dgm:pt modelId="{94F28AF7-07E8-4134-9D81-E3E17D21DA6A}" type="pres">
      <dgm:prSet presAssocID="{A77F8525-19FC-4FC5-8EF4-6172DB13D33C}" presName="node" presStyleLbl="node1" presStyleIdx="2" presStyleCnt="3" custRadScaleRad="94678" custRadScaleInc="7934">
        <dgm:presLayoutVars>
          <dgm:bulletEnabled val="1"/>
        </dgm:presLayoutVars>
      </dgm:prSet>
      <dgm:spPr/>
      <dgm:t>
        <a:bodyPr/>
        <a:lstStyle/>
        <a:p>
          <a:endParaRPr lang="en-US"/>
        </a:p>
      </dgm:t>
    </dgm:pt>
    <dgm:pt modelId="{46ADEB12-9396-4FEB-AB63-3B988C9BEB9F}" type="pres">
      <dgm:prSet presAssocID="{818BD75B-F165-4DF7-A09A-3C7EEA34539B}" presName="sibTrans" presStyleLbl="sibTrans2D1" presStyleIdx="2" presStyleCnt="3"/>
      <dgm:spPr/>
      <dgm:t>
        <a:bodyPr/>
        <a:lstStyle/>
        <a:p>
          <a:endParaRPr lang="en-US"/>
        </a:p>
      </dgm:t>
    </dgm:pt>
    <dgm:pt modelId="{0A892233-C4A3-4DAA-94DA-1DD90B0682E8}" type="pres">
      <dgm:prSet presAssocID="{818BD75B-F165-4DF7-A09A-3C7EEA34539B}" presName="connectorText" presStyleLbl="sibTrans2D1" presStyleIdx="2" presStyleCnt="3"/>
      <dgm:spPr/>
      <dgm:t>
        <a:bodyPr/>
        <a:lstStyle/>
        <a:p>
          <a:endParaRPr lang="en-US"/>
        </a:p>
      </dgm:t>
    </dgm:pt>
  </dgm:ptLst>
  <dgm:cxnLst>
    <dgm:cxn modelId="{16016E39-6B11-46E5-82F8-9BFFC20FA124}" type="presOf" srcId="{C382BD32-DA8A-41FA-B1DD-5FA6ABDF85DA}" destId="{26E2EADA-A6BE-4452-B4F7-B0D13348BC3E}" srcOrd="0" destOrd="0" presId="urn:microsoft.com/office/officeart/2005/8/layout/cycle7"/>
    <dgm:cxn modelId="{8252E94A-372E-4C91-BFB4-F1A19308A496}" srcId="{08731F87-77A4-4E90-A77F-E1EC502A7E4D}" destId="{B7559A29-AA05-41EE-B981-32B076377C48}" srcOrd="1" destOrd="0" parTransId="{6C944B0F-69B6-4F00-9330-FD5578A3E26F}" sibTransId="{93732641-580C-4C20-B4F0-284DC8C32F5F}"/>
    <dgm:cxn modelId="{5A7EC9D2-B30C-405E-AA01-218F0A674614}" type="presOf" srcId="{0347E188-A499-4C78-ADBE-E34A1D33D9FF}" destId="{21E00C81-B06E-4F16-BF51-BC578A62C530}" srcOrd="0" destOrd="0" presId="urn:microsoft.com/office/officeart/2005/8/layout/cycle7"/>
    <dgm:cxn modelId="{60C431C6-E23D-4E26-AF1E-EC0FC27A3AC1}" type="presOf" srcId="{A77F8525-19FC-4FC5-8EF4-6172DB13D33C}" destId="{94F28AF7-07E8-4134-9D81-E3E17D21DA6A}" srcOrd="0" destOrd="0" presId="urn:microsoft.com/office/officeart/2005/8/layout/cycle7"/>
    <dgm:cxn modelId="{5CB87ADB-95C4-4571-9F63-360F33A6150B}" type="presOf" srcId="{B7559A29-AA05-41EE-B981-32B076377C48}" destId="{B7A1F7A7-AAD0-4238-A80D-1EB7895F0ADF}" srcOrd="0" destOrd="0" presId="urn:microsoft.com/office/officeart/2005/8/layout/cycle7"/>
    <dgm:cxn modelId="{9AF7F6B9-4152-4362-8E77-D10E7C6E80B3}" type="presOf" srcId="{93732641-580C-4C20-B4F0-284DC8C32F5F}" destId="{489C6C2A-2EE3-4858-B8F3-73427F34E436}" srcOrd="1" destOrd="0" presId="urn:microsoft.com/office/officeart/2005/8/layout/cycle7"/>
    <dgm:cxn modelId="{AE779D79-2FC0-401C-AD26-328B81B8FE2C}" srcId="{08731F87-77A4-4E90-A77F-E1EC502A7E4D}" destId="{A77F8525-19FC-4FC5-8EF4-6172DB13D33C}" srcOrd="2" destOrd="0" parTransId="{5983ED53-BD0B-475A-8976-309594B3395D}" sibTransId="{818BD75B-F165-4DF7-A09A-3C7EEA34539B}"/>
    <dgm:cxn modelId="{0AEF9E29-F4EC-4147-A3C0-907686DC1B7F}" type="presOf" srcId="{08731F87-77A4-4E90-A77F-E1EC502A7E4D}" destId="{9C2BEDD3-F38C-4017-9A4C-C2D1F6BEAECF}" srcOrd="0" destOrd="0" presId="urn:microsoft.com/office/officeart/2005/8/layout/cycle7"/>
    <dgm:cxn modelId="{24E614E5-BAB9-44C9-97BD-277E1328DBCB}" type="presOf" srcId="{93732641-580C-4C20-B4F0-284DC8C32F5F}" destId="{65D561CF-01E6-4370-8741-E5CB7E089580}" srcOrd="0" destOrd="0" presId="urn:microsoft.com/office/officeart/2005/8/layout/cycle7"/>
    <dgm:cxn modelId="{17FE3D97-9BA8-42A7-96BA-CB22ED6145EB}" type="presOf" srcId="{818BD75B-F165-4DF7-A09A-3C7EEA34539B}" destId="{46ADEB12-9396-4FEB-AB63-3B988C9BEB9F}" srcOrd="0" destOrd="0" presId="urn:microsoft.com/office/officeart/2005/8/layout/cycle7"/>
    <dgm:cxn modelId="{5CAF9C8D-193E-45EF-B085-363163291C73}" type="presOf" srcId="{818BD75B-F165-4DF7-A09A-3C7EEA34539B}" destId="{0A892233-C4A3-4DAA-94DA-1DD90B0682E8}" srcOrd="1" destOrd="0" presId="urn:microsoft.com/office/officeart/2005/8/layout/cycle7"/>
    <dgm:cxn modelId="{13EC098D-B4FF-4C66-96B7-57168CE13B13}" type="presOf" srcId="{0347E188-A499-4C78-ADBE-E34A1D33D9FF}" destId="{5D3ABD88-1A62-4ADC-9A77-449C56C2BA27}" srcOrd="1" destOrd="0" presId="urn:microsoft.com/office/officeart/2005/8/layout/cycle7"/>
    <dgm:cxn modelId="{D36014A3-EF6B-4AA2-953D-150B6F3EA758}" srcId="{08731F87-77A4-4E90-A77F-E1EC502A7E4D}" destId="{C382BD32-DA8A-41FA-B1DD-5FA6ABDF85DA}" srcOrd="0" destOrd="0" parTransId="{C61844C4-8B04-4C0D-A212-C4B6307E192B}" sibTransId="{0347E188-A499-4C78-ADBE-E34A1D33D9FF}"/>
    <dgm:cxn modelId="{6D52EA3A-213E-4C01-8A1F-EC84A5C56E3E}" type="presParOf" srcId="{9C2BEDD3-F38C-4017-9A4C-C2D1F6BEAECF}" destId="{26E2EADA-A6BE-4452-B4F7-B0D13348BC3E}" srcOrd="0" destOrd="0" presId="urn:microsoft.com/office/officeart/2005/8/layout/cycle7"/>
    <dgm:cxn modelId="{A6F3E8F9-48C4-4897-9571-060234BF4847}" type="presParOf" srcId="{9C2BEDD3-F38C-4017-9A4C-C2D1F6BEAECF}" destId="{21E00C81-B06E-4F16-BF51-BC578A62C530}" srcOrd="1" destOrd="0" presId="urn:microsoft.com/office/officeart/2005/8/layout/cycle7"/>
    <dgm:cxn modelId="{282ED054-3627-4223-B8E1-86F399023B44}" type="presParOf" srcId="{21E00C81-B06E-4F16-BF51-BC578A62C530}" destId="{5D3ABD88-1A62-4ADC-9A77-449C56C2BA27}" srcOrd="0" destOrd="0" presId="urn:microsoft.com/office/officeart/2005/8/layout/cycle7"/>
    <dgm:cxn modelId="{E14F4B02-518F-4553-9C99-8BD3C50277C5}" type="presParOf" srcId="{9C2BEDD3-F38C-4017-9A4C-C2D1F6BEAECF}" destId="{B7A1F7A7-AAD0-4238-A80D-1EB7895F0ADF}" srcOrd="2" destOrd="0" presId="urn:microsoft.com/office/officeart/2005/8/layout/cycle7"/>
    <dgm:cxn modelId="{7BCF5608-D210-4D39-A319-CD5E73999276}" type="presParOf" srcId="{9C2BEDD3-F38C-4017-9A4C-C2D1F6BEAECF}" destId="{65D561CF-01E6-4370-8741-E5CB7E089580}" srcOrd="3" destOrd="0" presId="urn:microsoft.com/office/officeart/2005/8/layout/cycle7"/>
    <dgm:cxn modelId="{513AA323-0D36-4072-9285-D897910E5BEB}" type="presParOf" srcId="{65D561CF-01E6-4370-8741-E5CB7E089580}" destId="{489C6C2A-2EE3-4858-B8F3-73427F34E436}" srcOrd="0" destOrd="0" presId="urn:microsoft.com/office/officeart/2005/8/layout/cycle7"/>
    <dgm:cxn modelId="{5BE7943E-6182-40CF-80E9-5D8DCA99D381}" type="presParOf" srcId="{9C2BEDD3-F38C-4017-9A4C-C2D1F6BEAECF}" destId="{94F28AF7-07E8-4134-9D81-E3E17D21DA6A}" srcOrd="4" destOrd="0" presId="urn:microsoft.com/office/officeart/2005/8/layout/cycle7"/>
    <dgm:cxn modelId="{C603583B-6000-45CD-A7C9-F9B1DD94020F}" type="presParOf" srcId="{9C2BEDD3-F38C-4017-9A4C-C2D1F6BEAECF}" destId="{46ADEB12-9396-4FEB-AB63-3B988C9BEB9F}" srcOrd="5" destOrd="0" presId="urn:microsoft.com/office/officeart/2005/8/layout/cycle7"/>
    <dgm:cxn modelId="{2C4D72DD-2054-4E62-A50F-3DF3967F2C6E}" type="presParOf" srcId="{46ADEB12-9396-4FEB-AB63-3B988C9BEB9F}" destId="{0A892233-C4A3-4DAA-94DA-1DD90B0682E8}" srcOrd="0" destOrd="0" presId="urn:microsoft.com/office/officeart/2005/8/layout/cycle7"/>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F3233A-C54B-4372-B0E0-C1080120B9EB}"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564F4A75-B6C2-48E6-96DF-4ABFC0A440B9}">
      <dgm:prSet phldrT="[Text]">
        <dgm:style>
          <a:lnRef idx="1">
            <a:schemeClr val="accent2"/>
          </a:lnRef>
          <a:fillRef idx="2">
            <a:schemeClr val="accent2"/>
          </a:fillRef>
          <a:effectRef idx="1">
            <a:schemeClr val="accent2"/>
          </a:effectRef>
          <a:fontRef idx="minor">
            <a:schemeClr val="dk1"/>
          </a:fontRef>
        </dgm:style>
      </dgm:prSet>
      <dgm:spPr/>
      <dgm:t>
        <a:bodyPr/>
        <a:lstStyle/>
        <a:p>
          <a:r>
            <a:rPr lang="en-US" b="1" dirty="0" smtClean="0"/>
            <a:t>Negotiation</a:t>
          </a:r>
          <a:endParaRPr lang="en-US" b="1" dirty="0"/>
        </a:p>
      </dgm:t>
    </dgm:pt>
    <dgm:pt modelId="{2550A885-4913-4198-A488-41A8BBE5C009}" type="parTrans" cxnId="{EDF24333-9901-45AF-8A63-1B3E258DACC8}">
      <dgm:prSet/>
      <dgm:spPr/>
      <dgm:t>
        <a:bodyPr/>
        <a:lstStyle/>
        <a:p>
          <a:endParaRPr lang="en-US"/>
        </a:p>
      </dgm:t>
    </dgm:pt>
    <dgm:pt modelId="{4476230F-C10B-4792-B7DB-B32EA967D42A}" type="sibTrans" cxnId="{EDF24333-9901-45AF-8A63-1B3E258DACC8}">
      <dgm:prSet/>
      <dgm:spPr/>
      <dgm:t>
        <a:bodyPr/>
        <a:lstStyle/>
        <a:p>
          <a:endParaRPr lang="en-US"/>
        </a:p>
      </dgm:t>
    </dgm:pt>
    <dgm:pt modelId="{521D1BFE-CF06-475E-8D87-DF61FB00550C}">
      <dgm:prSet phldrT="[Text]">
        <dgm:style>
          <a:lnRef idx="2">
            <a:schemeClr val="dk1"/>
          </a:lnRef>
          <a:fillRef idx="1">
            <a:schemeClr val="lt1"/>
          </a:fillRef>
          <a:effectRef idx="0">
            <a:schemeClr val="dk1"/>
          </a:effectRef>
          <a:fontRef idx="minor">
            <a:schemeClr val="dk1"/>
          </a:fontRef>
        </dgm:style>
      </dgm:prSet>
      <dgm:spPr/>
      <dgm:t>
        <a:bodyPr/>
        <a:lstStyle/>
        <a:p>
          <a:r>
            <a:rPr lang="en-US" b="1" dirty="0" smtClean="0"/>
            <a:t>Litigation</a:t>
          </a:r>
          <a:r>
            <a:rPr lang="en-US" dirty="0" smtClean="0"/>
            <a:t> </a:t>
          </a:r>
          <a:endParaRPr lang="en-US" dirty="0"/>
        </a:p>
      </dgm:t>
    </dgm:pt>
    <dgm:pt modelId="{A2BFBDF7-4B45-4688-9DA6-1E026B70676A}" type="parTrans" cxnId="{4C562F81-A1BA-4C3E-8782-396A507EFAB6}">
      <dgm:prSet/>
      <dgm:spPr/>
      <dgm:t>
        <a:bodyPr/>
        <a:lstStyle/>
        <a:p>
          <a:endParaRPr lang="en-US"/>
        </a:p>
      </dgm:t>
    </dgm:pt>
    <dgm:pt modelId="{46095B21-DD00-4609-B5CE-BBC3DBDFA803}" type="sibTrans" cxnId="{4C562F81-A1BA-4C3E-8782-396A507EFAB6}">
      <dgm:prSet/>
      <dgm:spPr/>
      <dgm:t>
        <a:bodyPr/>
        <a:lstStyle/>
        <a:p>
          <a:endParaRPr lang="en-US"/>
        </a:p>
      </dgm:t>
    </dgm:pt>
    <dgm:pt modelId="{B2C564CD-630A-4D85-9368-23AD2E33DE77}">
      <dgm:prSet phldrT="[Text]">
        <dgm:style>
          <a:lnRef idx="2">
            <a:schemeClr val="dk1"/>
          </a:lnRef>
          <a:fillRef idx="1">
            <a:schemeClr val="lt1"/>
          </a:fillRef>
          <a:effectRef idx="0">
            <a:schemeClr val="dk1"/>
          </a:effectRef>
          <a:fontRef idx="minor">
            <a:schemeClr val="dk1"/>
          </a:fontRef>
        </dgm:style>
      </dgm:prSet>
      <dgm:spPr/>
      <dgm:t>
        <a:bodyPr/>
        <a:lstStyle/>
        <a:p>
          <a:r>
            <a:rPr lang="en-US" b="1" dirty="0" smtClean="0"/>
            <a:t>Mediation</a:t>
          </a:r>
          <a:r>
            <a:rPr lang="en-US" dirty="0" smtClean="0"/>
            <a:t> </a:t>
          </a:r>
          <a:endParaRPr lang="en-US" dirty="0"/>
        </a:p>
      </dgm:t>
    </dgm:pt>
    <dgm:pt modelId="{CA7092EA-BE3C-45B7-99AE-51C9E7C36E7D}" type="parTrans" cxnId="{9B0AAF9F-00A2-4441-B1CE-C0DE26B27658}">
      <dgm:prSet/>
      <dgm:spPr/>
      <dgm:t>
        <a:bodyPr/>
        <a:lstStyle/>
        <a:p>
          <a:endParaRPr lang="en-US"/>
        </a:p>
      </dgm:t>
    </dgm:pt>
    <dgm:pt modelId="{23C23096-31A6-44F7-AB3E-77916319D57D}" type="sibTrans" cxnId="{9B0AAF9F-00A2-4441-B1CE-C0DE26B27658}">
      <dgm:prSet/>
      <dgm:spPr/>
      <dgm:t>
        <a:bodyPr/>
        <a:lstStyle/>
        <a:p>
          <a:endParaRPr lang="en-US"/>
        </a:p>
      </dgm:t>
    </dgm:pt>
    <dgm:pt modelId="{D3B3939D-5626-4888-B909-7379FFECC0E1}">
      <dgm:prSet phldrT="[Text]">
        <dgm:style>
          <a:lnRef idx="2">
            <a:schemeClr val="dk1"/>
          </a:lnRef>
          <a:fillRef idx="1">
            <a:schemeClr val="lt1"/>
          </a:fillRef>
          <a:effectRef idx="0">
            <a:schemeClr val="dk1"/>
          </a:effectRef>
          <a:fontRef idx="minor">
            <a:schemeClr val="dk1"/>
          </a:fontRef>
        </dgm:style>
      </dgm:prSet>
      <dgm:spPr/>
      <dgm:t>
        <a:bodyPr/>
        <a:lstStyle/>
        <a:p>
          <a:r>
            <a:rPr lang="en-US" b="1" dirty="0" smtClean="0"/>
            <a:t>Arbitration</a:t>
          </a:r>
          <a:r>
            <a:rPr lang="en-US" dirty="0" smtClean="0"/>
            <a:t> </a:t>
          </a:r>
          <a:endParaRPr lang="en-US" dirty="0"/>
        </a:p>
      </dgm:t>
    </dgm:pt>
    <dgm:pt modelId="{62DBB3C8-2915-43C9-A1A9-4E49A7F53760}" type="parTrans" cxnId="{E2BB1E0F-E796-44CC-9A02-86AEEC04E467}">
      <dgm:prSet/>
      <dgm:spPr/>
      <dgm:t>
        <a:bodyPr/>
        <a:lstStyle/>
        <a:p>
          <a:endParaRPr lang="en-US"/>
        </a:p>
      </dgm:t>
    </dgm:pt>
    <dgm:pt modelId="{B81F2E85-B195-485F-8E1D-6E3BA5536DDA}" type="sibTrans" cxnId="{E2BB1E0F-E796-44CC-9A02-86AEEC04E467}">
      <dgm:prSet/>
      <dgm:spPr/>
      <dgm:t>
        <a:bodyPr/>
        <a:lstStyle/>
        <a:p>
          <a:endParaRPr lang="en-US"/>
        </a:p>
      </dgm:t>
    </dgm:pt>
    <dgm:pt modelId="{41F10E84-10D5-43B3-8F70-333EB1D8BFD4}" type="pres">
      <dgm:prSet presAssocID="{0BF3233A-C54B-4372-B0E0-C1080120B9EB}" presName="Name0" presStyleCnt="0">
        <dgm:presLayoutVars>
          <dgm:chMax val="1"/>
          <dgm:dir/>
          <dgm:animLvl val="ctr"/>
          <dgm:resizeHandles val="exact"/>
        </dgm:presLayoutVars>
      </dgm:prSet>
      <dgm:spPr/>
      <dgm:t>
        <a:bodyPr/>
        <a:lstStyle/>
        <a:p>
          <a:endParaRPr lang="en-US"/>
        </a:p>
      </dgm:t>
    </dgm:pt>
    <dgm:pt modelId="{57FD6692-6937-45D1-ABB4-3B141F1F2872}" type="pres">
      <dgm:prSet presAssocID="{564F4A75-B6C2-48E6-96DF-4ABFC0A440B9}" presName="centerShape" presStyleLbl="node0" presStyleIdx="0" presStyleCnt="1"/>
      <dgm:spPr/>
      <dgm:t>
        <a:bodyPr/>
        <a:lstStyle/>
        <a:p>
          <a:endParaRPr lang="en-US"/>
        </a:p>
      </dgm:t>
    </dgm:pt>
    <dgm:pt modelId="{55095F30-CFE7-4404-9311-E07F8E7C80B0}" type="pres">
      <dgm:prSet presAssocID="{A2BFBDF7-4B45-4688-9DA6-1E026B70676A}" presName="parTrans" presStyleLbl="sibTrans2D1" presStyleIdx="0" presStyleCnt="3" custAng="17950348" custLinFactX="100000" custLinFactY="105861" custLinFactNeighborX="185861" custLinFactNeighborY="200000"/>
      <dgm:spPr/>
      <dgm:t>
        <a:bodyPr/>
        <a:lstStyle/>
        <a:p>
          <a:endParaRPr lang="en-US"/>
        </a:p>
      </dgm:t>
    </dgm:pt>
    <dgm:pt modelId="{CA42FBB0-37EF-4201-9A67-21FE3E9EE8FD}" type="pres">
      <dgm:prSet presAssocID="{A2BFBDF7-4B45-4688-9DA6-1E026B70676A}" presName="connectorText" presStyleLbl="sibTrans2D1" presStyleIdx="0" presStyleCnt="3"/>
      <dgm:spPr/>
      <dgm:t>
        <a:bodyPr/>
        <a:lstStyle/>
        <a:p>
          <a:endParaRPr lang="en-US"/>
        </a:p>
      </dgm:t>
    </dgm:pt>
    <dgm:pt modelId="{4903CD29-2322-4535-9E4E-6181716A2D48}" type="pres">
      <dgm:prSet presAssocID="{521D1BFE-CF06-475E-8D87-DF61FB00550C}" presName="node" presStyleLbl="node1" presStyleIdx="0" presStyleCnt="3">
        <dgm:presLayoutVars>
          <dgm:bulletEnabled val="1"/>
        </dgm:presLayoutVars>
      </dgm:prSet>
      <dgm:spPr/>
      <dgm:t>
        <a:bodyPr/>
        <a:lstStyle/>
        <a:p>
          <a:endParaRPr lang="en-US"/>
        </a:p>
      </dgm:t>
    </dgm:pt>
    <dgm:pt modelId="{70B510F5-242B-47E3-AEDE-0A2A7E3416C7}" type="pres">
      <dgm:prSet presAssocID="{CA7092EA-BE3C-45B7-99AE-51C9E7C36E7D}" presName="parTrans" presStyleLbl="sibTrans2D1" presStyleIdx="1" presStyleCnt="3" custAng="17502813" custLinFactX="-262694" custLinFactNeighborX="-300000" custLinFactNeighborY="-1292"/>
      <dgm:spPr/>
      <dgm:t>
        <a:bodyPr/>
        <a:lstStyle/>
        <a:p>
          <a:endParaRPr lang="en-US"/>
        </a:p>
      </dgm:t>
    </dgm:pt>
    <dgm:pt modelId="{BD476F94-2F72-4CD2-A4E0-DC4A916B95B0}" type="pres">
      <dgm:prSet presAssocID="{CA7092EA-BE3C-45B7-99AE-51C9E7C36E7D}" presName="connectorText" presStyleLbl="sibTrans2D1" presStyleIdx="1" presStyleCnt="3"/>
      <dgm:spPr/>
      <dgm:t>
        <a:bodyPr/>
        <a:lstStyle/>
        <a:p>
          <a:endParaRPr lang="en-US"/>
        </a:p>
      </dgm:t>
    </dgm:pt>
    <dgm:pt modelId="{C6783307-725E-480A-A6A3-A0E3293951A1}" type="pres">
      <dgm:prSet presAssocID="{B2C564CD-630A-4D85-9368-23AD2E33DE77}" presName="node" presStyleLbl="node1" presStyleIdx="1" presStyleCnt="3">
        <dgm:presLayoutVars>
          <dgm:bulletEnabled val="1"/>
        </dgm:presLayoutVars>
      </dgm:prSet>
      <dgm:spPr/>
      <dgm:t>
        <a:bodyPr/>
        <a:lstStyle/>
        <a:p>
          <a:endParaRPr lang="en-US"/>
        </a:p>
      </dgm:t>
    </dgm:pt>
    <dgm:pt modelId="{7885D1D4-3034-4F01-A8AD-D4949B6C7D5C}" type="pres">
      <dgm:prSet presAssocID="{62DBB3C8-2915-43C9-A1A9-4E49A7F53760}" presName="parTrans" presStyleLbl="sibTrans2D1" presStyleIdx="2" presStyleCnt="3" custAng="18000000" custLinFactX="100000" custLinFactY="-114764" custLinFactNeighborX="194930" custLinFactNeighborY="-200000"/>
      <dgm:spPr/>
      <dgm:t>
        <a:bodyPr/>
        <a:lstStyle/>
        <a:p>
          <a:endParaRPr lang="en-US"/>
        </a:p>
      </dgm:t>
    </dgm:pt>
    <dgm:pt modelId="{755656B7-BC7D-4980-826A-C214E81545EC}" type="pres">
      <dgm:prSet presAssocID="{62DBB3C8-2915-43C9-A1A9-4E49A7F53760}" presName="connectorText" presStyleLbl="sibTrans2D1" presStyleIdx="2" presStyleCnt="3"/>
      <dgm:spPr/>
      <dgm:t>
        <a:bodyPr/>
        <a:lstStyle/>
        <a:p>
          <a:endParaRPr lang="en-US"/>
        </a:p>
      </dgm:t>
    </dgm:pt>
    <dgm:pt modelId="{E7BFED43-791B-4F80-AB01-AFF045768102}" type="pres">
      <dgm:prSet presAssocID="{D3B3939D-5626-4888-B909-7379FFECC0E1}" presName="node" presStyleLbl="node1" presStyleIdx="2" presStyleCnt="3">
        <dgm:presLayoutVars>
          <dgm:bulletEnabled val="1"/>
        </dgm:presLayoutVars>
      </dgm:prSet>
      <dgm:spPr/>
      <dgm:t>
        <a:bodyPr/>
        <a:lstStyle/>
        <a:p>
          <a:endParaRPr lang="en-US"/>
        </a:p>
      </dgm:t>
    </dgm:pt>
  </dgm:ptLst>
  <dgm:cxnLst>
    <dgm:cxn modelId="{09671D4D-32EA-4DB1-8DEF-55661E52635C}" type="presOf" srcId="{CA7092EA-BE3C-45B7-99AE-51C9E7C36E7D}" destId="{BD476F94-2F72-4CD2-A4E0-DC4A916B95B0}" srcOrd="1" destOrd="0" presId="urn:microsoft.com/office/officeart/2005/8/layout/radial5"/>
    <dgm:cxn modelId="{E2BB1E0F-E796-44CC-9A02-86AEEC04E467}" srcId="{564F4A75-B6C2-48E6-96DF-4ABFC0A440B9}" destId="{D3B3939D-5626-4888-B909-7379FFECC0E1}" srcOrd="2" destOrd="0" parTransId="{62DBB3C8-2915-43C9-A1A9-4E49A7F53760}" sibTransId="{B81F2E85-B195-485F-8E1D-6E3BA5536DDA}"/>
    <dgm:cxn modelId="{C177FE2F-8A7D-4B32-A699-2A7CBA0C47F2}" type="presOf" srcId="{D3B3939D-5626-4888-B909-7379FFECC0E1}" destId="{E7BFED43-791B-4F80-AB01-AFF045768102}" srcOrd="0" destOrd="0" presId="urn:microsoft.com/office/officeart/2005/8/layout/radial5"/>
    <dgm:cxn modelId="{E8D20491-0D12-47E7-83CD-90524799A028}" type="presOf" srcId="{CA7092EA-BE3C-45B7-99AE-51C9E7C36E7D}" destId="{70B510F5-242B-47E3-AEDE-0A2A7E3416C7}" srcOrd="0" destOrd="0" presId="urn:microsoft.com/office/officeart/2005/8/layout/radial5"/>
    <dgm:cxn modelId="{EAFA7F37-7297-492E-A829-8D7BA2B19118}" type="presOf" srcId="{A2BFBDF7-4B45-4688-9DA6-1E026B70676A}" destId="{CA42FBB0-37EF-4201-9A67-21FE3E9EE8FD}" srcOrd="1" destOrd="0" presId="urn:microsoft.com/office/officeart/2005/8/layout/radial5"/>
    <dgm:cxn modelId="{4228A5B6-C69C-436B-972D-3F06764423F3}" type="presOf" srcId="{564F4A75-B6C2-48E6-96DF-4ABFC0A440B9}" destId="{57FD6692-6937-45D1-ABB4-3B141F1F2872}" srcOrd="0" destOrd="0" presId="urn:microsoft.com/office/officeart/2005/8/layout/radial5"/>
    <dgm:cxn modelId="{32D344DA-E6DF-47AB-98F7-4AB65193C226}" type="presOf" srcId="{B2C564CD-630A-4D85-9368-23AD2E33DE77}" destId="{C6783307-725E-480A-A6A3-A0E3293951A1}" srcOrd="0" destOrd="0" presId="urn:microsoft.com/office/officeart/2005/8/layout/radial5"/>
    <dgm:cxn modelId="{C5ABD668-00BA-4DC4-9D86-D3719BD4C08B}" type="presOf" srcId="{521D1BFE-CF06-475E-8D87-DF61FB00550C}" destId="{4903CD29-2322-4535-9E4E-6181716A2D48}" srcOrd="0" destOrd="0" presId="urn:microsoft.com/office/officeart/2005/8/layout/radial5"/>
    <dgm:cxn modelId="{4C562F81-A1BA-4C3E-8782-396A507EFAB6}" srcId="{564F4A75-B6C2-48E6-96DF-4ABFC0A440B9}" destId="{521D1BFE-CF06-475E-8D87-DF61FB00550C}" srcOrd="0" destOrd="0" parTransId="{A2BFBDF7-4B45-4688-9DA6-1E026B70676A}" sibTransId="{46095B21-DD00-4609-B5CE-BBC3DBDFA803}"/>
    <dgm:cxn modelId="{9B0AAF9F-00A2-4441-B1CE-C0DE26B27658}" srcId="{564F4A75-B6C2-48E6-96DF-4ABFC0A440B9}" destId="{B2C564CD-630A-4D85-9368-23AD2E33DE77}" srcOrd="1" destOrd="0" parTransId="{CA7092EA-BE3C-45B7-99AE-51C9E7C36E7D}" sibTransId="{23C23096-31A6-44F7-AB3E-77916319D57D}"/>
    <dgm:cxn modelId="{A30CE9D4-E8FF-4218-9A92-504E6ABDA894}" type="presOf" srcId="{0BF3233A-C54B-4372-B0E0-C1080120B9EB}" destId="{41F10E84-10D5-43B3-8F70-333EB1D8BFD4}" srcOrd="0" destOrd="0" presId="urn:microsoft.com/office/officeart/2005/8/layout/radial5"/>
    <dgm:cxn modelId="{58EBD470-C5B7-403F-BDB0-FA3FBFCA5E78}" type="presOf" srcId="{62DBB3C8-2915-43C9-A1A9-4E49A7F53760}" destId="{7885D1D4-3034-4F01-A8AD-D4949B6C7D5C}" srcOrd="0" destOrd="0" presId="urn:microsoft.com/office/officeart/2005/8/layout/radial5"/>
    <dgm:cxn modelId="{EDF24333-9901-45AF-8A63-1B3E258DACC8}" srcId="{0BF3233A-C54B-4372-B0E0-C1080120B9EB}" destId="{564F4A75-B6C2-48E6-96DF-4ABFC0A440B9}" srcOrd="0" destOrd="0" parTransId="{2550A885-4913-4198-A488-41A8BBE5C009}" sibTransId="{4476230F-C10B-4792-B7DB-B32EA967D42A}"/>
    <dgm:cxn modelId="{AAC1594A-959A-4AB8-848C-89349FE41CDA}" type="presOf" srcId="{62DBB3C8-2915-43C9-A1A9-4E49A7F53760}" destId="{755656B7-BC7D-4980-826A-C214E81545EC}" srcOrd="1" destOrd="0" presId="urn:microsoft.com/office/officeart/2005/8/layout/radial5"/>
    <dgm:cxn modelId="{72F2EED8-605D-4F4B-8C43-D334DA2C4E41}" type="presOf" srcId="{A2BFBDF7-4B45-4688-9DA6-1E026B70676A}" destId="{55095F30-CFE7-4404-9311-E07F8E7C80B0}" srcOrd="0" destOrd="0" presId="urn:microsoft.com/office/officeart/2005/8/layout/radial5"/>
    <dgm:cxn modelId="{7FE45C33-B0F3-43AE-9788-BB19067AFB9A}" type="presParOf" srcId="{41F10E84-10D5-43B3-8F70-333EB1D8BFD4}" destId="{57FD6692-6937-45D1-ABB4-3B141F1F2872}" srcOrd="0" destOrd="0" presId="urn:microsoft.com/office/officeart/2005/8/layout/radial5"/>
    <dgm:cxn modelId="{0878A007-9E2B-4648-8147-FF68C74BF74F}" type="presParOf" srcId="{41F10E84-10D5-43B3-8F70-333EB1D8BFD4}" destId="{55095F30-CFE7-4404-9311-E07F8E7C80B0}" srcOrd="1" destOrd="0" presId="urn:microsoft.com/office/officeart/2005/8/layout/radial5"/>
    <dgm:cxn modelId="{5278E1B7-107C-4355-B420-D73B5A3F94D3}" type="presParOf" srcId="{55095F30-CFE7-4404-9311-E07F8E7C80B0}" destId="{CA42FBB0-37EF-4201-9A67-21FE3E9EE8FD}" srcOrd="0" destOrd="0" presId="urn:microsoft.com/office/officeart/2005/8/layout/radial5"/>
    <dgm:cxn modelId="{762FA541-44ED-4744-AC7A-6FF0BF0F9B6C}" type="presParOf" srcId="{41F10E84-10D5-43B3-8F70-333EB1D8BFD4}" destId="{4903CD29-2322-4535-9E4E-6181716A2D48}" srcOrd="2" destOrd="0" presId="urn:microsoft.com/office/officeart/2005/8/layout/radial5"/>
    <dgm:cxn modelId="{F50DE9DE-9422-4DBE-87C1-401CEBEA7424}" type="presParOf" srcId="{41F10E84-10D5-43B3-8F70-333EB1D8BFD4}" destId="{70B510F5-242B-47E3-AEDE-0A2A7E3416C7}" srcOrd="3" destOrd="0" presId="urn:microsoft.com/office/officeart/2005/8/layout/radial5"/>
    <dgm:cxn modelId="{65F61DF1-19C6-4AF8-B73B-44320545D3B8}" type="presParOf" srcId="{70B510F5-242B-47E3-AEDE-0A2A7E3416C7}" destId="{BD476F94-2F72-4CD2-A4E0-DC4A916B95B0}" srcOrd="0" destOrd="0" presId="urn:microsoft.com/office/officeart/2005/8/layout/radial5"/>
    <dgm:cxn modelId="{986BF2D7-C3A3-412F-890C-59AFC7FB6420}" type="presParOf" srcId="{41F10E84-10D5-43B3-8F70-333EB1D8BFD4}" destId="{C6783307-725E-480A-A6A3-A0E3293951A1}" srcOrd="4" destOrd="0" presId="urn:microsoft.com/office/officeart/2005/8/layout/radial5"/>
    <dgm:cxn modelId="{2E490B01-0CCB-4EEC-A11B-4FD17C1B2386}" type="presParOf" srcId="{41F10E84-10D5-43B3-8F70-333EB1D8BFD4}" destId="{7885D1D4-3034-4F01-A8AD-D4949B6C7D5C}" srcOrd="5" destOrd="0" presId="urn:microsoft.com/office/officeart/2005/8/layout/radial5"/>
    <dgm:cxn modelId="{FD636A78-6DCF-49B5-8B09-ACDABE55E3BE}" type="presParOf" srcId="{7885D1D4-3034-4F01-A8AD-D4949B6C7D5C}" destId="{755656B7-BC7D-4980-826A-C214E81545EC}" srcOrd="0" destOrd="0" presId="urn:microsoft.com/office/officeart/2005/8/layout/radial5"/>
    <dgm:cxn modelId="{F63F90AD-F6F5-4DCF-AB08-071A4897BE82}" type="presParOf" srcId="{41F10E84-10D5-43B3-8F70-333EB1D8BFD4}" destId="{E7BFED43-791B-4F80-AB01-AFF045768102}" srcOrd="6" destOrd="0" presId="urn:microsoft.com/office/officeart/2005/8/layout/radial5"/>
  </dgm:cxnLst>
  <dgm:bg/>
  <dgm:whole/>
</dgm:dataModel>
</file>

<file path=ppt/diagrams/data3.xml><?xml version="1.0" encoding="utf-8"?>
<dgm:dataModel xmlns:dgm="http://schemas.openxmlformats.org/drawingml/2006/diagram" xmlns:a="http://schemas.openxmlformats.org/drawingml/2006/main">
  <dgm:ptLst>
    <dgm:pt modelId="{F95E04C6-6A2E-4AE2-8D08-DC4112C30BE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9FC84D74-8B96-42A2-895F-4B67DDD864BB}">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2000" b="1" dirty="0" smtClean="0">
              <a:latin typeface="Georgia" panose="02040502050405020303" pitchFamily="18" charset="0"/>
            </a:rPr>
            <a:t>Advantages of Negotiation </a:t>
          </a:r>
          <a:endParaRPr lang="en-US" sz="2000" dirty="0"/>
        </a:p>
      </dgm:t>
    </dgm:pt>
    <dgm:pt modelId="{CB1B0172-910A-41B0-83E0-C5B9FFBB4C27}" type="parTrans" cxnId="{DB697E8C-A61A-4999-88ED-35EB78B1C868}">
      <dgm:prSet/>
      <dgm:spPr/>
      <dgm:t>
        <a:bodyPr/>
        <a:lstStyle/>
        <a:p>
          <a:endParaRPr lang="en-US"/>
        </a:p>
      </dgm:t>
    </dgm:pt>
    <dgm:pt modelId="{EEFB8062-99CF-47DA-B3C4-6C7374E6AEC5}" type="sibTrans" cxnId="{DB697E8C-A61A-4999-88ED-35EB78B1C868}">
      <dgm:prSet/>
      <dgm:spPr/>
      <dgm:t>
        <a:bodyPr/>
        <a:lstStyle/>
        <a:p>
          <a:endParaRPr lang="en-US"/>
        </a:p>
      </dgm:t>
    </dgm:pt>
    <dgm:pt modelId="{781C86AA-6985-4F93-96EB-8F1E7820DDE3}">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b="1" dirty="0" smtClean="0">
              <a:latin typeface="Georgia" panose="02040502050405020303" pitchFamily="18" charset="0"/>
            </a:rPr>
            <a:t>1. </a:t>
          </a:r>
        </a:p>
        <a:p>
          <a:r>
            <a:rPr lang="en-US" sz="2000" b="1" dirty="0" smtClean="0">
              <a:latin typeface="Georgia" panose="02040502050405020303" pitchFamily="18" charset="0"/>
            </a:rPr>
            <a:t>Cost </a:t>
          </a:r>
          <a:endParaRPr lang="en-US" sz="2000" b="1" dirty="0">
            <a:latin typeface="Georgia" panose="02040502050405020303" pitchFamily="18" charset="0"/>
          </a:endParaRPr>
        </a:p>
      </dgm:t>
    </dgm:pt>
    <dgm:pt modelId="{FB5A561E-1C0A-47CD-8AE4-F9DABDD99E28}" type="parTrans" cxnId="{503AA2EA-951F-41E1-879C-2ACBD5FD771B}">
      <dgm:prSet/>
      <dgm:spPr/>
      <dgm:t>
        <a:bodyPr/>
        <a:lstStyle/>
        <a:p>
          <a:endParaRPr lang="en-US"/>
        </a:p>
      </dgm:t>
    </dgm:pt>
    <dgm:pt modelId="{9DD7C9C4-836D-420B-BE16-2B97270F27B4}" type="sibTrans" cxnId="{503AA2EA-951F-41E1-879C-2ACBD5FD771B}">
      <dgm:prSet/>
      <dgm:spPr/>
      <dgm:t>
        <a:bodyPr/>
        <a:lstStyle/>
        <a:p>
          <a:endParaRPr lang="en-US"/>
        </a:p>
      </dgm:t>
    </dgm:pt>
    <dgm:pt modelId="{68B7E3EB-BAA9-438F-97A8-CE957CCF0B3F}">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smtClean="0">
              <a:latin typeface="Georgia" panose="02040502050405020303" pitchFamily="18" charset="0"/>
            </a:rPr>
            <a:t>3. Formalities</a:t>
          </a:r>
          <a:endParaRPr lang="en-US" sz="2000" dirty="0">
            <a:latin typeface="Georgia" panose="02040502050405020303" pitchFamily="18" charset="0"/>
          </a:endParaRPr>
        </a:p>
      </dgm:t>
    </dgm:pt>
    <dgm:pt modelId="{C405E954-859E-43A8-A634-170421C0A933}" type="parTrans" cxnId="{EA6ACB47-FA00-4973-A32D-296C85A28D4B}">
      <dgm:prSet/>
      <dgm:spPr/>
      <dgm:t>
        <a:bodyPr/>
        <a:lstStyle/>
        <a:p>
          <a:endParaRPr lang="en-US"/>
        </a:p>
      </dgm:t>
    </dgm:pt>
    <dgm:pt modelId="{31D5A517-7187-4276-B36E-220876559128}" type="sibTrans" cxnId="{EA6ACB47-FA00-4973-A32D-296C85A28D4B}">
      <dgm:prSet/>
      <dgm:spPr/>
      <dgm:t>
        <a:bodyPr/>
        <a:lstStyle/>
        <a:p>
          <a:endParaRPr lang="en-US"/>
        </a:p>
      </dgm:t>
    </dgm:pt>
    <dgm:pt modelId="{B275C434-A4CF-4D0A-872B-A67FCD9A3F68}">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smtClean="0">
              <a:latin typeface="Georgia" panose="02040502050405020303" pitchFamily="18" charset="0"/>
            </a:rPr>
            <a:t>4. </a:t>
          </a:r>
        </a:p>
        <a:p>
          <a:r>
            <a:rPr lang="en-US" sz="2000" dirty="0" smtClean="0">
              <a:latin typeface="Georgia" panose="02040502050405020303" pitchFamily="18" charset="0"/>
            </a:rPr>
            <a:t>Flexibility </a:t>
          </a:r>
          <a:endParaRPr lang="en-US" sz="2000" dirty="0">
            <a:latin typeface="Georgia" panose="02040502050405020303" pitchFamily="18" charset="0"/>
          </a:endParaRPr>
        </a:p>
      </dgm:t>
    </dgm:pt>
    <dgm:pt modelId="{6429C412-5429-4A1C-B642-C7E90AD68A98}" type="parTrans" cxnId="{59395F0C-C14F-4282-B940-145034774E48}">
      <dgm:prSet/>
      <dgm:spPr/>
      <dgm:t>
        <a:bodyPr/>
        <a:lstStyle/>
        <a:p>
          <a:endParaRPr lang="en-US"/>
        </a:p>
      </dgm:t>
    </dgm:pt>
    <dgm:pt modelId="{0BFF1B86-6BE0-4508-A5AA-6AFF6E53A737}" type="sibTrans" cxnId="{59395F0C-C14F-4282-B940-145034774E48}">
      <dgm:prSet/>
      <dgm:spPr/>
      <dgm:t>
        <a:bodyPr/>
        <a:lstStyle/>
        <a:p>
          <a:endParaRPr lang="en-US"/>
        </a:p>
      </dgm:t>
    </dgm:pt>
    <dgm:pt modelId="{19BA5874-1252-4145-BDF4-FFD86EF291F1}">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smtClean="0">
              <a:latin typeface="Georgia" panose="02040502050405020303" pitchFamily="18" charset="0"/>
            </a:rPr>
            <a:t>5. </a:t>
          </a:r>
        </a:p>
        <a:p>
          <a:r>
            <a:rPr lang="en-US" sz="2000" dirty="0" smtClean="0">
              <a:latin typeface="Georgia" panose="02040502050405020303" pitchFamily="18" charset="0"/>
            </a:rPr>
            <a:t>Private</a:t>
          </a:r>
          <a:endParaRPr lang="en-US" sz="2000" dirty="0">
            <a:latin typeface="Georgia" panose="02040502050405020303" pitchFamily="18" charset="0"/>
          </a:endParaRPr>
        </a:p>
      </dgm:t>
    </dgm:pt>
    <dgm:pt modelId="{4B38C34B-B34C-4B6E-AA55-6DFA0592FF44}" type="parTrans" cxnId="{E395DA50-8B6C-4A85-96EF-FE074F6C0334}">
      <dgm:prSet/>
      <dgm:spPr/>
      <dgm:t>
        <a:bodyPr/>
        <a:lstStyle/>
        <a:p>
          <a:endParaRPr lang="en-US"/>
        </a:p>
      </dgm:t>
    </dgm:pt>
    <dgm:pt modelId="{81653025-295F-4D05-8C85-9083A7C651DB}" type="sibTrans" cxnId="{E395DA50-8B6C-4A85-96EF-FE074F6C0334}">
      <dgm:prSet/>
      <dgm:spPr/>
      <dgm:t>
        <a:bodyPr/>
        <a:lstStyle/>
        <a:p>
          <a:endParaRPr lang="en-US"/>
        </a:p>
      </dgm:t>
    </dgm:pt>
    <dgm:pt modelId="{72DF1526-8299-409C-A9A2-C271F82863BA}">
      <dgm:prSet custT="1">
        <dgm:style>
          <a:lnRef idx="2">
            <a:schemeClr val="dk1"/>
          </a:lnRef>
          <a:fillRef idx="1">
            <a:schemeClr val="lt1"/>
          </a:fillRef>
          <a:effectRef idx="0">
            <a:schemeClr val="dk1"/>
          </a:effectRef>
          <a:fontRef idx="minor">
            <a:schemeClr val="dk1"/>
          </a:fontRef>
        </dgm:style>
      </dgm:prSet>
      <dgm:spPr/>
      <dgm:t>
        <a:bodyPr/>
        <a:lstStyle/>
        <a:p>
          <a:r>
            <a:rPr lang="en-US" sz="2000" dirty="0" smtClean="0">
              <a:latin typeface="Georgia" panose="02040502050405020303" pitchFamily="18" charset="0"/>
            </a:rPr>
            <a:t>2. </a:t>
          </a:r>
        </a:p>
        <a:p>
          <a:r>
            <a:rPr lang="en-US" sz="2000" dirty="0" smtClean="0">
              <a:latin typeface="Georgia" panose="02040502050405020303" pitchFamily="18" charset="0"/>
            </a:rPr>
            <a:t>Time </a:t>
          </a:r>
          <a:endParaRPr lang="en-US" sz="2000" dirty="0">
            <a:latin typeface="Georgia" panose="02040502050405020303" pitchFamily="18" charset="0"/>
          </a:endParaRPr>
        </a:p>
      </dgm:t>
    </dgm:pt>
    <dgm:pt modelId="{3CE40487-C33B-4F04-992B-003FE741B4CB}" type="parTrans" cxnId="{E9AF1B1D-2A01-467A-97D8-8E24FB11D1BF}">
      <dgm:prSet/>
      <dgm:spPr/>
      <dgm:t>
        <a:bodyPr/>
        <a:lstStyle/>
        <a:p>
          <a:endParaRPr lang="en-US"/>
        </a:p>
      </dgm:t>
    </dgm:pt>
    <dgm:pt modelId="{56508B94-E4B0-4B95-97E8-92A5428184DC}" type="sibTrans" cxnId="{E9AF1B1D-2A01-467A-97D8-8E24FB11D1BF}">
      <dgm:prSet/>
      <dgm:spPr/>
      <dgm:t>
        <a:bodyPr/>
        <a:lstStyle/>
        <a:p>
          <a:endParaRPr lang="en-US"/>
        </a:p>
      </dgm:t>
    </dgm:pt>
    <dgm:pt modelId="{87532C51-7017-4BC9-AA22-AAABCB218D5D}" type="pres">
      <dgm:prSet presAssocID="{F95E04C6-6A2E-4AE2-8D08-DC4112C30BE8}" presName="Name0" presStyleCnt="0">
        <dgm:presLayoutVars>
          <dgm:chMax val="1"/>
          <dgm:dir/>
          <dgm:animLvl val="ctr"/>
          <dgm:resizeHandles val="exact"/>
        </dgm:presLayoutVars>
      </dgm:prSet>
      <dgm:spPr/>
      <dgm:t>
        <a:bodyPr/>
        <a:lstStyle/>
        <a:p>
          <a:endParaRPr lang="en-US"/>
        </a:p>
      </dgm:t>
    </dgm:pt>
    <dgm:pt modelId="{B1FA3D10-9DEE-4793-B6C8-23CDA04D0311}" type="pres">
      <dgm:prSet presAssocID="{9FC84D74-8B96-42A2-895F-4B67DDD864BB}" presName="centerShape" presStyleLbl="node0" presStyleIdx="0" presStyleCnt="1" custScaleX="168482"/>
      <dgm:spPr/>
      <dgm:t>
        <a:bodyPr/>
        <a:lstStyle/>
        <a:p>
          <a:endParaRPr lang="en-US"/>
        </a:p>
      </dgm:t>
    </dgm:pt>
    <dgm:pt modelId="{AA414C2F-6F6E-4B54-9442-7CC51C0C91B6}" type="pres">
      <dgm:prSet presAssocID="{FB5A561E-1C0A-47CD-8AE4-F9DABDD99E28}" presName="parTrans" presStyleLbl="sibTrans2D1" presStyleIdx="0" presStyleCnt="5"/>
      <dgm:spPr/>
      <dgm:t>
        <a:bodyPr/>
        <a:lstStyle/>
        <a:p>
          <a:endParaRPr lang="en-US"/>
        </a:p>
      </dgm:t>
    </dgm:pt>
    <dgm:pt modelId="{117CE804-7231-4504-B7CE-F67970A4EABB}" type="pres">
      <dgm:prSet presAssocID="{FB5A561E-1C0A-47CD-8AE4-F9DABDD99E28}" presName="connectorText" presStyleLbl="sibTrans2D1" presStyleIdx="0" presStyleCnt="5"/>
      <dgm:spPr/>
      <dgm:t>
        <a:bodyPr/>
        <a:lstStyle/>
        <a:p>
          <a:endParaRPr lang="en-US"/>
        </a:p>
      </dgm:t>
    </dgm:pt>
    <dgm:pt modelId="{87CD213E-7DD9-4B3D-884A-EA86868DE1A1}" type="pres">
      <dgm:prSet presAssocID="{781C86AA-6985-4F93-96EB-8F1E7820DDE3}" presName="node" presStyleLbl="node1" presStyleIdx="0" presStyleCnt="5" custScaleX="173399" custRadScaleRad="94213" custRadScaleInc="-20763">
        <dgm:presLayoutVars>
          <dgm:bulletEnabled val="1"/>
        </dgm:presLayoutVars>
      </dgm:prSet>
      <dgm:spPr/>
      <dgm:t>
        <a:bodyPr/>
        <a:lstStyle/>
        <a:p>
          <a:endParaRPr lang="en-US"/>
        </a:p>
      </dgm:t>
    </dgm:pt>
    <dgm:pt modelId="{69AF7F6E-7D48-41FF-9377-31F8867EE8B1}" type="pres">
      <dgm:prSet presAssocID="{3CE40487-C33B-4F04-992B-003FE741B4CB}" presName="parTrans" presStyleLbl="sibTrans2D1" presStyleIdx="1" presStyleCnt="5"/>
      <dgm:spPr/>
      <dgm:t>
        <a:bodyPr/>
        <a:lstStyle/>
        <a:p>
          <a:endParaRPr lang="en-US"/>
        </a:p>
      </dgm:t>
    </dgm:pt>
    <dgm:pt modelId="{C97C875F-302E-4ADF-8DFD-ECBD528450E8}" type="pres">
      <dgm:prSet presAssocID="{3CE40487-C33B-4F04-992B-003FE741B4CB}" presName="connectorText" presStyleLbl="sibTrans2D1" presStyleIdx="1" presStyleCnt="5"/>
      <dgm:spPr/>
      <dgm:t>
        <a:bodyPr/>
        <a:lstStyle/>
        <a:p>
          <a:endParaRPr lang="en-US"/>
        </a:p>
      </dgm:t>
    </dgm:pt>
    <dgm:pt modelId="{943A78AA-E399-464D-B832-6D58B94E6DC7}" type="pres">
      <dgm:prSet presAssocID="{72DF1526-8299-409C-A9A2-C271F82863BA}" presName="node" presStyleLbl="node1" presStyleIdx="1" presStyleCnt="5" custScaleX="144764" custRadScaleRad="124698" custRadScaleInc="1583">
        <dgm:presLayoutVars>
          <dgm:bulletEnabled val="1"/>
        </dgm:presLayoutVars>
      </dgm:prSet>
      <dgm:spPr/>
      <dgm:t>
        <a:bodyPr/>
        <a:lstStyle/>
        <a:p>
          <a:endParaRPr lang="en-US"/>
        </a:p>
      </dgm:t>
    </dgm:pt>
    <dgm:pt modelId="{631C80B2-CCD3-435E-9EFA-2DBB309046A2}" type="pres">
      <dgm:prSet presAssocID="{C405E954-859E-43A8-A634-170421C0A933}" presName="parTrans" presStyleLbl="sibTrans2D1" presStyleIdx="2" presStyleCnt="5"/>
      <dgm:spPr/>
      <dgm:t>
        <a:bodyPr/>
        <a:lstStyle/>
        <a:p>
          <a:endParaRPr lang="en-US"/>
        </a:p>
      </dgm:t>
    </dgm:pt>
    <dgm:pt modelId="{7574F5D8-3634-4914-AF6B-1C1EBB4188D7}" type="pres">
      <dgm:prSet presAssocID="{C405E954-859E-43A8-A634-170421C0A933}" presName="connectorText" presStyleLbl="sibTrans2D1" presStyleIdx="2" presStyleCnt="5"/>
      <dgm:spPr/>
      <dgm:t>
        <a:bodyPr/>
        <a:lstStyle/>
        <a:p>
          <a:endParaRPr lang="en-US"/>
        </a:p>
      </dgm:t>
    </dgm:pt>
    <dgm:pt modelId="{26276CD6-498B-4413-A32A-735672F7805E}" type="pres">
      <dgm:prSet presAssocID="{68B7E3EB-BAA9-438F-97A8-CE957CCF0B3F}" presName="node" presStyleLbl="node1" presStyleIdx="2" presStyleCnt="5" custScaleX="147812" custRadScaleRad="108615" custRadScaleInc="-36172">
        <dgm:presLayoutVars>
          <dgm:bulletEnabled val="1"/>
        </dgm:presLayoutVars>
      </dgm:prSet>
      <dgm:spPr/>
      <dgm:t>
        <a:bodyPr/>
        <a:lstStyle/>
        <a:p>
          <a:endParaRPr lang="en-US"/>
        </a:p>
      </dgm:t>
    </dgm:pt>
    <dgm:pt modelId="{50E33B2B-5EC5-4CA9-9AB3-8DC08F9DF235}" type="pres">
      <dgm:prSet presAssocID="{6429C412-5429-4A1C-B642-C7E90AD68A98}" presName="parTrans" presStyleLbl="sibTrans2D1" presStyleIdx="3" presStyleCnt="5"/>
      <dgm:spPr/>
      <dgm:t>
        <a:bodyPr/>
        <a:lstStyle/>
        <a:p>
          <a:endParaRPr lang="en-US"/>
        </a:p>
      </dgm:t>
    </dgm:pt>
    <dgm:pt modelId="{1613FC62-0ABB-4E7D-BEC5-0336D31C7515}" type="pres">
      <dgm:prSet presAssocID="{6429C412-5429-4A1C-B642-C7E90AD68A98}" presName="connectorText" presStyleLbl="sibTrans2D1" presStyleIdx="3" presStyleCnt="5"/>
      <dgm:spPr/>
      <dgm:t>
        <a:bodyPr/>
        <a:lstStyle/>
        <a:p>
          <a:endParaRPr lang="en-US"/>
        </a:p>
      </dgm:t>
    </dgm:pt>
    <dgm:pt modelId="{D00CC3F6-9EA0-4920-82A8-FB3D63E71A2B}" type="pres">
      <dgm:prSet presAssocID="{B275C434-A4CF-4D0A-872B-A67FCD9A3F68}" presName="node" presStyleLbl="node1" presStyleIdx="3" presStyleCnt="5" custScaleX="148692" custRadScaleRad="113862" custRadScaleInc="29274">
        <dgm:presLayoutVars>
          <dgm:bulletEnabled val="1"/>
        </dgm:presLayoutVars>
      </dgm:prSet>
      <dgm:spPr/>
      <dgm:t>
        <a:bodyPr/>
        <a:lstStyle/>
        <a:p>
          <a:endParaRPr lang="en-US"/>
        </a:p>
      </dgm:t>
    </dgm:pt>
    <dgm:pt modelId="{7E595BC6-DB70-4ECE-B5FC-41BDFB1295C1}" type="pres">
      <dgm:prSet presAssocID="{4B38C34B-B34C-4B6E-AA55-6DFA0592FF44}" presName="parTrans" presStyleLbl="sibTrans2D1" presStyleIdx="4" presStyleCnt="5"/>
      <dgm:spPr/>
      <dgm:t>
        <a:bodyPr/>
        <a:lstStyle/>
        <a:p>
          <a:endParaRPr lang="en-US"/>
        </a:p>
      </dgm:t>
    </dgm:pt>
    <dgm:pt modelId="{30EC0A52-9A6E-4601-B940-0356CAA971B9}" type="pres">
      <dgm:prSet presAssocID="{4B38C34B-B34C-4B6E-AA55-6DFA0592FF44}" presName="connectorText" presStyleLbl="sibTrans2D1" presStyleIdx="4" presStyleCnt="5"/>
      <dgm:spPr/>
      <dgm:t>
        <a:bodyPr/>
        <a:lstStyle/>
        <a:p>
          <a:endParaRPr lang="en-US"/>
        </a:p>
      </dgm:t>
    </dgm:pt>
    <dgm:pt modelId="{54263BB7-382B-41CA-A6E7-9275374DBB4E}" type="pres">
      <dgm:prSet presAssocID="{19BA5874-1252-4145-BDF4-FFD86EF291F1}" presName="node" presStyleLbl="node1" presStyleIdx="4" presStyleCnt="5" custScaleX="150086" custRadScaleRad="134339" custRadScaleInc="-12274">
        <dgm:presLayoutVars>
          <dgm:bulletEnabled val="1"/>
        </dgm:presLayoutVars>
      </dgm:prSet>
      <dgm:spPr/>
      <dgm:t>
        <a:bodyPr/>
        <a:lstStyle/>
        <a:p>
          <a:endParaRPr lang="en-US"/>
        </a:p>
      </dgm:t>
    </dgm:pt>
  </dgm:ptLst>
  <dgm:cxnLst>
    <dgm:cxn modelId="{82E261DF-A18E-4379-B9FD-04A29081DC8C}" type="presOf" srcId="{4B38C34B-B34C-4B6E-AA55-6DFA0592FF44}" destId="{30EC0A52-9A6E-4601-B940-0356CAA971B9}" srcOrd="1" destOrd="0" presId="urn:microsoft.com/office/officeart/2005/8/layout/radial5"/>
    <dgm:cxn modelId="{E9AF1B1D-2A01-467A-97D8-8E24FB11D1BF}" srcId="{9FC84D74-8B96-42A2-895F-4B67DDD864BB}" destId="{72DF1526-8299-409C-A9A2-C271F82863BA}" srcOrd="1" destOrd="0" parTransId="{3CE40487-C33B-4F04-992B-003FE741B4CB}" sibTransId="{56508B94-E4B0-4B95-97E8-92A5428184DC}"/>
    <dgm:cxn modelId="{EA6ACB47-FA00-4973-A32D-296C85A28D4B}" srcId="{9FC84D74-8B96-42A2-895F-4B67DDD864BB}" destId="{68B7E3EB-BAA9-438F-97A8-CE957CCF0B3F}" srcOrd="2" destOrd="0" parTransId="{C405E954-859E-43A8-A634-170421C0A933}" sibTransId="{31D5A517-7187-4276-B36E-220876559128}"/>
    <dgm:cxn modelId="{74199071-3B3D-4A8B-A026-5F71897F3486}" type="presOf" srcId="{6429C412-5429-4A1C-B642-C7E90AD68A98}" destId="{50E33B2B-5EC5-4CA9-9AB3-8DC08F9DF235}" srcOrd="0" destOrd="0" presId="urn:microsoft.com/office/officeart/2005/8/layout/radial5"/>
    <dgm:cxn modelId="{E395DA50-8B6C-4A85-96EF-FE074F6C0334}" srcId="{9FC84D74-8B96-42A2-895F-4B67DDD864BB}" destId="{19BA5874-1252-4145-BDF4-FFD86EF291F1}" srcOrd="4" destOrd="0" parTransId="{4B38C34B-B34C-4B6E-AA55-6DFA0592FF44}" sibTransId="{81653025-295F-4D05-8C85-9083A7C651DB}"/>
    <dgm:cxn modelId="{B7092C54-4520-4BD7-B494-9FA831E30315}" type="presOf" srcId="{B275C434-A4CF-4D0A-872B-A67FCD9A3F68}" destId="{D00CC3F6-9EA0-4920-82A8-FB3D63E71A2B}" srcOrd="0" destOrd="0" presId="urn:microsoft.com/office/officeart/2005/8/layout/radial5"/>
    <dgm:cxn modelId="{59395F0C-C14F-4282-B940-145034774E48}" srcId="{9FC84D74-8B96-42A2-895F-4B67DDD864BB}" destId="{B275C434-A4CF-4D0A-872B-A67FCD9A3F68}" srcOrd="3" destOrd="0" parTransId="{6429C412-5429-4A1C-B642-C7E90AD68A98}" sibTransId="{0BFF1B86-6BE0-4508-A5AA-6AFF6E53A737}"/>
    <dgm:cxn modelId="{ACBACEAD-3A4A-4628-9128-6C30DED457FF}" type="presOf" srcId="{6429C412-5429-4A1C-B642-C7E90AD68A98}" destId="{1613FC62-0ABB-4E7D-BEC5-0336D31C7515}" srcOrd="1" destOrd="0" presId="urn:microsoft.com/office/officeart/2005/8/layout/radial5"/>
    <dgm:cxn modelId="{A46222A1-9D32-4C9D-9378-023BB3387F20}" type="presOf" srcId="{3CE40487-C33B-4F04-992B-003FE741B4CB}" destId="{C97C875F-302E-4ADF-8DFD-ECBD528450E8}" srcOrd="1" destOrd="0" presId="urn:microsoft.com/office/officeart/2005/8/layout/radial5"/>
    <dgm:cxn modelId="{EA596ED1-CE41-4373-80CE-BE05889DBC51}" type="presOf" srcId="{3CE40487-C33B-4F04-992B-003FE741B4CB}" destId="{69AF7F6E-7D48-41FF-9377-31F8867EE8B1}" srcOrd="0" destOrd="0" presId="urn:microsoft.com/office/officeart/2005/8/layout/radial5"/>
    <dgm:cxn modelId="{831A382F-3632-40EF-B6D3-4577C44A50B6}" type="presOf" srcId="{781C86AA-6985-4F93-96EB-8F1E7820DDE3}" destId="{87CD213E-7DD9-4B3D-884A-EA86868DE1A1}" srcOrd="0" destOrd="0" presId="urn:microsoft.com/office/officeart/2005/8/layout/radial5"/>
    <dgm:cxn modelId="{71470457-00FB-4C8F-9EF7-9C374B4C50D8}" type="presOf" srcId="{19BA5874-1252-4145-BDF4-FFD86EF291F1}" destId="{54263BB7-382B-41CA-A6E7-9275374DBB4E}" srcOrd="0" destOrd="0" presId="urn:microsoft.com/office/officeart/2005/8/layout/radial5"/>
    <dgm:cxn modelId="{094A0064-E179-44A5-8D19-13C3D8F60B91}" type="presOf" srcId="{4B38C34B-B34C-4B6E-AA55-6DFA0592FF44}" destId="{7E595BC6-DB70-4ECE-B5FC-41BDFB1295C1}" srcOrd="0" destOrd="0" presId="urn:microsoft.com/office/officeart/2005/8/layout/radial5"/>
    <dgm:cxn modelId="{DB697E8C-A61A-4999-88ED-35EB78B1C868}" srcId="{F95E04C6-6A2E-4AE2-8D08-DC4112C30BE8}" destId="{9FC84D74-8B96-42A2-895F-4B67DDD864BB}" srcOrd="0" destOrd="0" parTransId="{CB1B0172-910A-41B0-83E0-C5B9FFBB4C27}" sibTransId="{EEFB8062-99CF-47DA-B3C4-6C7374E6AEC5}"/>
    <dgm:cxn modelId="{1B43E298-4DD2-428A-9352-EE5E1AE952A0}" type="presOf" srcId="{C405E954-859E-43A8-A634-170421C0A933}" destId="{631C80B2-CCD3-435E-9EFA-2DBB309046A2}" srcOrd="0" destOrd="0" presId="urn:microsoft.com/office/officeart/2005/8/layout/radial5"/>
    <dgm:cxn modelId="{33D945C4-03DA-4749-A272-97E66C9CF898}" type="presOf" srcId="{F95E04C6-6A2E-4AE2-8D08-DC4112C30BE8}" destId="{87532C51-7017-4BC9-AA22-AAABCB218D5D}" srcOrd="0" destOrd="0" presId="urn:microsoft.com/office/officeart/2005/8/layout/radial5"/>
    <dgm:cxn modelId="{503AA2EA-951F-41E1-879C-2ACBD5FD771B}" srcId="{9FC84D74-8B96-42A2-895F-4B67DDD864BB}" destId="{781C86AA-6985-4F93-96EB-8F1E7820DDE3}" srcOrd="0" destOrd="0" parTransId="{FB5A561E-1C0A-47CD-8AE4-F9DABDD99E28}" sibTransId="{9DD7C9C4-836D-420B-BE16-2B97270F27B4}"/>
    <dgm:cxn modelId="{90D5DCE3-39F9-437A-9F28-B9DD055766BB}" type="presOf" srcId="{C405E954-859E-43A8-A634-170421C0A933}" destId="{7574F5D8-3634-4914-AF6B-1C1EBB4188D7}" srcOrd="1" destOrd="0" presId="urn:microsoft.com/office/officeart/2005/8/layout/radial5"/>
    <dgm:cxn modelId="{A190E5CE-ACD0-4E81-8CD5-D93D93DD0A7D}" type="presOf" srcId="{FB5A561E-1C0A-47CD-8AE4-F9DABDD99E28}" destId="{AA414C2F-6F6E-4B54-9442-7CC51C0C91B6}" srcOrd="0" destOrd="0" presId="urn:microsoft.com/office/officeart/2005/8/layout/radial5"/>
    <dgm:cxn modelId="{80AB8BA4-63DE-400D-B87B-5A815A200343}" type="presOf" srcId="{FB5A561E-1C0A-47CD-8AE4-F9DABDD99E28}" destId="{117CE804-7231-4504-B7CE-F67970A4EABB}" srcOrd="1" destOrd="0" presId="urn:microsoft.com/office/officeart/2005/8/layout/radial5"/>
    <dgm:cxn modelId="{A9311910-0DC3-41B8-AEFD-6F08B9F33AD4}" type="presOf" srcId="{9FC84D74-8B96-42A2-895F-4B67DDD864BB}" destId="{B1FA3D10-9DEE-4793-B6C8-23CDA04D0311}" srcOrd="0" destOrd="0" presId="urn:microsoft.com/office/officeart/2005/8/layout/radial5"/>
    <dgm:cxn modelId="{DDF52AF3-DEE0-4C60-8E5C-505875786BAA}" type="presOf" srcId="{68B7E3EB-BAA9-438F-97A8-CE957CCF0B3F}" destId="{26276CD6-498B-4413-A32A-735672F7805E}" srcOrd="0" destOrd="0" presId="urn:microsoft.com/office/officeart/2005/8/layout/radial5"/>
    <dgm:cxn modelId="{E68F5C52-C73D-4963-BE10-4F947BA4B601}" type="presOf" srcId="{72DF1526-8299-409C-A9A2-C271F82863BA}" destId="{943A78AA-E399-464D-B832-6D58B94E6DC7}" srcOrd="0" destOrd="0" presId="urn:microsoft.com/office/officeart/2005/8/layout/radial5"/>
    <dgm:cxn modelId="{80FA797B-9BEB-498A-8E93-85DAFDA5ACC0}" type="presParOf" srcId="{87532C51-7017-4BC9-AA22-AAABCB218D5D}" destId="{B1FA3D10-9DEE-4793-B6C8-23CDA04D0311}" srcOrd="0" destOrd="0" presId="urn:microsoft.com/office/officeart/2005/8/layout/radial5"/>
    <dgm:cxn modelId="{59ECB34A-6EDA-4879-A715-6B094D895FDF}" type="presParOf" srcId="{87532C51-7017-4BC9-AA22-AAABCB218D5D}" destId="{AA414C2F-6F6E-4B54-9442-7CC51C0C91B6}" srcOrd="1" destOrd="0" presId="urn:microsoft.com/office/officeart/2005/8/layout/radial5"/>
    <dgm:cxn modelId="{713F2691-05D0-4231-A12F-3B86C54F3CE1}" type="presParOf" srcId="{AA414C2F-6F6E-4B54-9442-7CC51C0C91B6}" destId="{117CE804-7231-4504-B7CE-F67970A4EABB}" srcOrd="0" destOrd="0" presId="urn:microsoft.com/office/officeart/2005/8/layout/radial5"/>
    <dgm:cxn modelId="{ACE9CB69-FDF5-4F42-B5C8-FA65E2E03C93}" type="presParOf" srcId="{87532C51-7017-4BC9-AA22-AAABCB218D5D}" destId="{87CD213E-7DD9-4B3D-884A-EA86868DE1A1}" srcOrd="2" destOrd="0" presId="urn:microsoft.com/office/officeart/2005/8/layout/radial5"/>
    <dgm:cxn modelId="{F6640095-49CD-410F-988C-C2A759090D00}" type="presParOf" srcId="{87532C51-7017-4BC9-AA22-AAABCB218D5D}" destId="{69AF7F6E-7D48-41FF-9377-31F8867EE8B1}" srcOrd="3" destOrd="0" presId="urn:microsoft.com/office/officeart/2005/8/layout/radial5"/>
    <dgm:cxn modelId="{C6802137-ADBF-46DB-A76B-0A1034409C9D}" type="presParOf" srcId="{69AF7F6E-7D48-41FF-9377-31F8867EE8B1}" destId="{C97C875F-302E-4ADF-8DFD-ECBD528450E8}" srcOrd="0" destOrd="0" presId="urn:microsoft.com/office/officeart/2005/8/layout/radial5"/>
    <dgm:cxn modelId="{014D1FF7-D820-4499-9028-6CDF79CB6AF6}" type="presParOf" srcId="{87532C51-7017-4BC9-AA22-AAABCB218D5D}" destId="{943A78AA-E399-464D-B832-6D58B94E6DC7}" srcOrd="4" destOrd="0" presId="urn:microsoft.com/office/officeart/2005/8/layout/radial5"/>
    <dgm:cxn modelId="{99C3E7A1-8944-41B3-8E49-57C2AEFC74D1}" type="presParOf" srcId="{87532C51-7017-4BC9-AA22-AAABCB218D5D}" destId="{631C80B2-CCD3-435E-9EFA-2DBB309046A2}" srcOrd="5" destOrd="0" presId="urn:microsoft.com/office/officeart/2005/8/layout/radial5"/>
    <dgm:cxn modelId="{5293E754-9BC6-4B02-8404-0D75B65C5D60}" type="presParOf" srcId="{631C80B2-CCD3-435E-9EFA-2DBB309046A2}" destId="{7574F5D8-3634-4914-AF6B-1C1EBB4188D7}" srcOrd="0" destOrd="0" presId="urn:microsoft.com/office/officeart/2005/8/layout/radial5"/>
    <dgm:cxn modelId="{7873752E-F68F-40D3-BD14-25A635A9B6C1}" type="presParOf" srcId="{87532C51-7017-4BC9-AA22-AAABCB218D5D}" destId="{26276CD6-498B-4413-A32A-735672F7805E}" srcOrd="6" destOrd="0" presId="urn:microsoft.com/office/officeart/2005/8/layout/radial5"/>
    <dgm:cxn modelId="{BE077549-CF35-45E0-BC18-D88C31CA47B7}" type="presParOf" srcId="{87532C51-7017-4BC9-AA22-AAABCB218D5D}" destId="{50E33B2B-5EC5-4CA9-9AB3-8DC08F9DF235}" srcOrd="7" destOrd="0" presId="urn:microsoft.com/office/officeart/2005/8/layout/radial5"/>
    <dgm:cxn modelId="{68E4937E-4074-4C84-96FA-CB49902B135E}" type="presParOf" srcId="{50E33B2B-5EC5-4CA9-9AB3-8DC08F9DF235}" destId="{1613FC62-0ABB-4E7D-BEC5-0336D31C7515}" srcOrd="0" destOrd="0" presId="urn:microsoft.com/office/officeart/2005/8/layout/radial5"/>
    <dgm:cxn modelId="{AD41192C-10B9-4B5B-8E65-A0EA7E56670B}" type="presParOf" srcId="{87532C51-7017-4BC9-AA22-AAABCB218D5D}" destId="{D00CC3F6-9EA0-4920-82A8-FB3D63E71A2B}" srcOrd="8" destOrd="0" presId="urn:microsoft.com/office/officeart/2005/8/layout/radial5"/>
    <dgm:cxn modelId="{05036740-65B2-44A1-8AEE-0B12B20800DB}" type="presParOf" srcId="{87532C51-7017-4BC9-AA22-AAABCB218D5D}" destId="{7E595BC6-DB70-4ECE-B5FC-41BDFB1295C1}" srcOrd="9" destOrd="0" presId="urn:microsoft.com/office/officeart/2005/8/layout/radial5"/>
    <dgm:cxn modelId="{B916FCED-D8A0-433B-98F9-C2A02FF98290}" type="presParOf" srcId="{7E595BC6-DB70-4ECE-B5FC-41BDFB1295C1}" destId="{30EC0A52-9A6E-4601-B940-0356CAA971B9}" srcOrd="0" destOrd="0" presId="urn:microsoft.com/office/officeart/2005/8/layout/radial5"/>
    <dgm:cxn modelId="{939469DF-4CFA-41E9-AE61-4DFEB113A290}" type="presParOf" srcId="{87532C51-7017-4BC9-AA22-AAABCB218D5D}" destId="{54263BB7-382B-41CA-A6E7-9275374DBB4E}" srcOrd="10" destOrd="0" presId="urn:microsoft.com/office/officeart/2005/8/layout/radial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393A35-1EDA-4585-904D-B1D33173D47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518CB99-7756-477B-AED7-D36048310EB9}">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400" dirty="0" smtClean="0">
              <a:latin typeface="Georgia" panose="02040502050405020303" pitchFamily="18" charset="0"/>
            </a:rPr>
            <a:t>Stages of a Negotiation </a:t>
          </a:r>
          <a:endParaRPr lang="en-US" sz="2400" dirty="0">
            <a:latin typeface="Georgia" panose="02040502050405020303" pitchFamily="18" charset="0"/>
          </a:endParaRPr>
        </a:p>
      </dgm:t>
    </dgm:pt>
    <dgm:pt modelId="{6B026F79-FADE-40F7-8600-0A8BEB7A074E}" type="parTrans" cxnId="{A8775F2D-0D73-49A0-A01E-6C5E01E87FA2}">
      <dgm:prSet/>
      <dgm:spPr/>
      <dgm:t>
        <a:bodyPr/>
        <a:lstStyle/>
        <a:p>
          <a:endParaRPr lang="en-US"/>
        </a:p>
      </dgm:t>
    </dgm:pt>
    <dgm:pt modelId="{43BB3882-07F1-4CB1-BA63-1F60276A75F7}" type="sibTrans" cxnId="{A8775F2D-0D73-49A0-A01E-6C5E01E87FA2}">
      <dgm:prSet/>
      <dgm:spPr/>
      <dgm:t>
        <a:bodyPr/>
        <a:lstStyle/>
        <a:p>
          <a:endParaRPr lang="en-US"/>
        </a:p>
      </dgm:t>
    </dgm:pt>
    <dgm:pt modelId="{A5EA90D4-6E95-489A-BACF-D1CE243438C5}">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2000" b="1" u="sng" dirty="0" smtClean="0">
              <a:effectLst/>
              <a:latin typeface="Georgia" panose="02040502050405020303" pitchFamily="18" charset="0"/>
            </a:rPr>
            <a:t>Stage 1: </a:t>
          </a:r>
        </a:p>
        <a:p>
          <a:r>
            <a:rPr lang="en-US" sz="2000" b="1" dirty="0" smtClean="0">
              <a:effectLst/>
              <a:latin typeface="Georgia" panose="02040502050405020303" pitchFamily="18" charset="0"/>
            </a:rPr>
            <a:t>Prepare</a:t>
          </a:r>
          <a:endParaRPr lang="en-US" sz="2000" b="1" dirty="0">
            <a:latin typeface="Georgia" panose="02040502050405020303" pitchFamily="18" charset="0"/>
          </a:endParaRPr>
        </a:p>
      </dgm:t>
    </dgm:pt>
    <dgm:pt modelId="{B40D8C9E-909E-458E-BECF-25705EE9D4D9}" type="parTrans" cxnId="{D939FA4B-D703-45EC-B624-76919EE0A60C}">
      <dgm:prSet/>
      <dgm:spPr/>
      <dgm:t>
        <a:bodyPr/>
        <a:lstStyle/>
        <a:p>
          <a:endParaRPr lang="en-US"/>
        </a:p>
      </dgm:t>
    </dgm:pt>
    <dgm:pt modelId="{394AF5F2-4E07-4891-A866-44B14AD50319}" type="sibTrans" cxnId="{D939FA4B-D703-45EC-B624-76919EE0A60C}">
      <dgm:prSet/>
      <dgm:spPr/>
      <dgm:t>
        <a:bodyPr/>
        <a:lstStyle/>
        <a:p>
          <a:endParaRPr lang="en-US"/>
        </a:p>
      </dgm:t>
    </dgm:pt>
    <dgm:pt modelId="{BD4A9EE6-F799-446E-B223-CF40AFD3AF3B}">
      <dgm:prSet phldrT="[Text]" custT="1">
        <dgm:style>
          <a:lnRef idx="1">
            <a:schemeClr val="accent4"/>
          </a:lnRef>
          <a:fillRef idx="2">
            <a:schemeClr val="accent4"/>
          </a:fillRef>
          <a:effectRef idx="1">
            <a:schemeClr val="accent4"/>
          </a:effectRef>
          <a:fontRef idx="minor">
            <a:schemeClr val="dk1"/>
          </a:fontRef>
        </dgm:style>
      </dgm:prSet>
      <dgm:spPr/>
      <dgm:t>
        <a:bodyPr/>
        <a:lstStyle/>
        <a:p>
          <a:endParaRPr lang="en-US" sz="6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r>
            <a:rPr lang="en-US" sz="2000" b="1" u="sng"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Stage-3</a:t>
          </a:r>
          <a:r>
            <a:rPr lang="en-US" sz="2000" b="1"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a:t>
          </a:r>
        </a:p>
        <a:p>
          <a:r>
            <a:rPr lang="en-US" sz="2000" b="1"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Bargain  stage</a:t>
          </a:r>
          <a:r>
            <a:rPr lang="en-US" sz="600" dirty="0" smtClean="0">
              <a:solidFill>
                <a:schemeClr val="bg1"/>
              </a:solidFill>
              <a:effectLst/>
              <a:latin typeface="Georgia" panose="02040502050405020303" pitchFamily="18" charset="0"/>
              <a:ea typeface="Calibri" panose="020F0502020204030204" pitchFamily="34" charset="0"/>
              <a:cs typeface="Vrinda" panose="02000500000000020004" pitchFamily="2" charset="0"/>
            </a:rPr>
            <a:t>.</a:t>
          </a:r>
          <a:endParaRPr lang="en-US" sz="600" dirty="0"/>
        </a:p>
      </dgm:t>
    </dgm:pt>
    <dgm:pt modelId="{72B39D4A-177A-46D2-86E8-07BF8EB62D67}" type="parTrans" cxnId="{5F23FF78-536A-421A-9B4B-825D0E231377}">
      <dgm:prSet/>
      <dgm:spPr/>
      <dgm:t>
        <a:bodyPr/>
        <a:lstStyle/>
        <a:p>
          <a:endParaRPr lang="en-US"/>
        </a:p>
      </dgm:t>
    </dgm:pt>
    <dgm:pt modelId="{990C513D-DC18-4F48-AE8B-A1D82A507E4B}" type="sibTrans" cxnId="{5F23FF78-536A-421A-9B4B-825D0E231377}">
      <dgm:prSet/>
      <dgm:spPr/>
      <dgm:t>
        <a:bodyPr/>
        <a:lstStyle/>
        <a:p>
          <a:endParaRPr lang="en-US"/>
        </a:p>
      </dgm:t>
    </dgm:pt>
    <dgm:pt modelId="{DC46CB0B-9741-41A6-88D6-D4A11F24B8CA}">
      <dgm:prSet custT="1">
        <dgm:style>
          <a:lnRef idx="1">
            <a:schemeClr val="accent4"/>
          </a:lnRef>
          <a:fillRef idx="2">
            <a:schemeClr val="accent4"/>
          </a:fillRef>
          <a:effectRef idx="1">
            <a:schemeClr val="accent4"/>
          </a:effectRef>
          <a:fontRef idx="minor">
            <a:schemeClr val="dk1"/>
          </a:fontRef>
        </dgm:style>
      </dgm:prSet>
      <dgm:spPr/>
      <dgm:t>
        <a:bodyPr/>
        <a:lstStyle/>
        <a:p>
          <a:r>
            <a:rPr lang="en-US" sz="2000" b="1" u="sng" dirty="0" smtClean="0">
              <a:solidFill>
                <a:schemeClr val="tx1"/>
              </a:solidFill>
              <a:effectLst/>
              <a:latin typeface="Georgia" panose="02040502050405020303" pitchFamily="18" charset="0"/>
            </a:rPr>
            <a:t>Stage 2:</a:t>
          </a:r>
        </a:p>
        <a:p>
          <a:r>
            <a:rPr lang="en-US" sz="2000" b="1" dirty="0" smtClean="0">
              <a:solidFill>
                <a:schemeClr val="tx1"/>
              </a:solidFill>
              <a:effectLst/>
              <a:latin typeface="Georgia" panose="02040502050405020303" pitchFamily="18" charset="0"/>
            </a:rPr>
            <a:t> Information Exchange and Validation</a:t>
          </a:r>
          <a:endParaRPr lang="en-US" sz="2000" b="1"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dgm:t>
    </dgm:pt>
    <dgm:pt modelId="{DA5A5239-1FDD-44CD-BBA1-34FB9063A23A}" type="parTrans" cxnId="{43CCF78C-9A7A-4FB7-B725-8B764941D239}">
      <dgm:prSet/>
      <dgm:spPr/>
      <dgm:t>
        <a:bodyPr/>
        <a:lstStyle/>
        <a:p>
          <a:endParaRPr lang="en-US"/>
        </a:p>
      </dgm:t>
    </dgm:pt>
    <dgm:pt modelId="{AEF3E5BF-CCA8-4516-8A73-ADE409458FDA}" type="sibTrans" cxnId="{43CCF78C-9A7A-4FB7-B725-8B764941D239}">
      <dgm:prSet/>
      <dgm:spPr/>
      <dgm:t>
        <a:bodyPr/>
        <a:lstStyle/>
        <a:p>
          <a:endParaRPr lang="en-US"/>
        </a:p>
      </dgm:t>
    </dgm:pt>
    <dgm:pt modelId="{8D71C454-E682-4198-A20A-937C2010B1D7}">
      <dgm:prSet custT="1">
        <dgm:style>
          <a:lnRef idx="1">
            <a:schemeClr val="accent4"/>
          </a:lnRef>
          <a:fillRef idx="2">
            <a:schemeClr val="accent4"/>
          </a:fillRef>
          <a:effectRef idx="1">
            <a:schemeClr val="accent4"/>
          </a:effectRef>
          <a:fontRef idx="minor">
            <a:schemeClr val="dk1"/>
          </a:fontRef>
        </dgm:style>
      </dgm:prSet>
      <dgm:spPr/>
      <dgm:t>
        <a:bodyPr/>
        <a:lstStyle/>
        <a:p>
          <a:r>
            <a:rPr lang="en-US" sz="2000" b="1" u="sng"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Stage 4</a:t>
          </a:r>
          <a:r>
            <a:rPr lang="en-US" sz="2000" b="1"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a:t>
          </a:r>
        </a:p>
        <a:p>
          <a:r>
            <a:rPr lang="en-US" sz="2000" b="1"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 Conclude Stage</a:t>
          </a:r>
          <a:endParaRPr lang="en-US" sz="2000" b="1"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dgm:t>
    </dgm:pt>
    <dgm:pt modelId="{09A2852B-9934-4852-A566-FF5AEF3325F5}" type="parTrans" cxnId="{39DCE847-15B7-47E3-9772-DB6D1651D748}">
      <dgm:prSet/>
      <dgm:spPr/>
      <dgm:t>
        <a:bodyPr/>
        <a:lstStyle/>
        <a:p>
          <a:endParaRPr lang="en-US"/>
        </a:p>
      </dgm:t>
    </dgm:pt>
    <dgm:pt modelId="{D1A3912D-3588-47FF-8731-9B9E2E75FD56}" type="sibTrans" cxnId="{39DCE847-15B7-47E3-9772-DB6D1651D748}">
      <dgm:prSet/>
      <dgm:spPr/>
      <dgm:t>
        <a:bodyPr/>
        <a:lstStyle/>
        <a:p>
          <a:endParaRPr lang="en-US"/>
        </a:p>
      </dgm:t>
    </dgm:pt>
    <dgm:pt modelId="{87EFB10A-548C-4315-ABFB-CF383890DCBD}">
      <dgm:prSet custT="1">
        <dgm:style>
          <a:lnRef idx="1">
            <a:schemeClr val="accent4"/>
          </a:lnRef>
          <a:fillRef idx="2">
            <a:schemeClr val="accent4"/>
          </a:fillRef>
          <a:effectRef idx="1">
            <a:schemeClr val="accent4"/>
          </a:effectRef>
          <a:fontRef idx="minor">
            <a:schemeClr val="dk1"/>
          </a:fontRef>
        </dgm:style>
      </dgm:prSet>
      <dgm:spPr/>
      <dgm:t>
        <a:bodyPr/>
        <a:lstStyle/>
        <a:p>
          <a:r>
            <a:rPr lang="en-US" sz="2000" b="1" u="sng"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Stage-5</a:t>
          </a:r>
          <a:r>
            <a:rPr lang="en-US" sz="2000" b="1"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a:t>
          </a:r>
        </a:p>
        <a:p>
          <a:r>
            <a:rPr lang="en-US" sz="2000" b="1"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 Execute</a:t>
          </a:r>
          <a:endParaRPr lang="en-US" sz="2000" b="1"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dgm:t>
    </dgm:pt>
    <dgm:pt modelId="{3DFDEBE7-202D-4A5D-A6ED-442F62B6BCE7}" type="parTrans" cxnId="{EB80789F-638D-482D-88AD-8351CF33C846}">
      <dgm:prSet/>
      <dgm:spPr/>
      <dgm:t>
        <a:bodyPr/>
        <a:lstStyle/>
        <a:p>
          <a:endParaRPr lang="en-US"/>
        </a:p>
      </dgm:t>
    </dgm:pt>
    <dgm:pt modelId="{0F7FE651-FAA5-48CA-B816-5CF8C6649A2A}" type="sibTrans" cxnId="{EB80789F-638D-482D-88AD-8351CF33C846}">
      <dgm:prSet/>
      <dgm:spPr/>
      <dgm:t>
        <a:bodyPr/>
        <a:lstStyle/>
        <a:p>
          <a:endParaRPr lang="en-US"/>
        </a:p>
      </dgm:t>
    </dgm:pt>
    <dgm:pt modelId="{8F65582E-531A-4941-98A7-9BA7D8CBB456}" type="pres">
      <dgm:prSet presAssocID="{82393A35-1EDA-4585-904D-B1D33173D47E}" presName="hierChild1" presStyleCnt="0">
        <dgm:presLayoutVars>
          <dgm:orgChart val="1"/>
          <dgm:chPref val="1"/>
          <dgm:dir/>
          <dgm:animOne val="branch"/>
          <dgm:animLvl val="lvl"/>
          <dgm:resizeHandles/>
        </dgm:presLayoutVars>
      </dgm:prSet>
      <dgm:spPr/>
      <dgm:t>
        <a:bodyPr/>
        <a:lstStyle/>
        <a:p>
          <a:endParaRPr lang="en-US"/>
        </a:p>
      </dgm:t>
    </dgm:pt>
    <dgm:pt modelId="{4DEDAA3D-728F-4B65-ACD8-8E5DDE486E62}" type="pres">
      <dgm:prSet presAssocID="{7518CB99-7756-477B-AED7-D36048310EB9}" presName="hierRoot1" presStyleCnt="0">
        <dgm:presLayoutVars>
          <dgm:hierBranch val="init"/>
        </dgm:presLayoutVars>
      </dgm:prSet>
      <dgm:spPr/>
    </dgm:pt>
    <dgm:pt modelId="{19025F2F-7FED-4428-8B7D-CFC22ABFAB18}" type="pres">
      <dgm:prSet presAssocID="{7518CB99-7756-477B-AED7-D36048310EB9}" presName="rootComposite1" presStyleCnt="0"/>
      <dgm:spPr/>
    </dgm:pt>
    <dgm:pt modelId="{9663B48A-4650-4FED-94C3-93ECC2E5BF30}" type="pres">
      <dgm:prSet presAssocID="{7518CB99-7756-477B-AED7-D36048310EB9}" presName="rootText1" presStyleLbl="node0" presStyleIdx="0" presStyleCnt="1" custScaleY="178303">
        <dgm:presLayoutVars>
          <dgm:chPref val="3"/>
        </dgm:presLayoutVars>
      </dgm:prSet>
      <dgm:spPr/>
      <dgm:t>
        <a:bodyPr/>
        <a:lstStyle/>
        <a:p>
          <a:endParaRPr lang="en-US"/>
        </a:p>
      </dgm:t>
    </dgm:pt>
    <dgm:pt modelId="{245CADE5-BB20-4E96-B395-E12F1E30D744}" type="pres">
      <dgm:prSet presAssocID="{7518CB99-7756-477B-AED7-D36048310EB9}" presName="rootConnector1" presStyleLbl="node1" presStyleIdx="0" presStyleCnt="0"/>
      <dgm:spPr/>
      <dgm:t>
        <a:bodyPr/>
        <a:lstStyle/>
        <a:p>
          <a:endParaRPr lang="en-US"/>
        </a:p>
      </dgm:t>
    </dgm:pt>
    <dgm:pt modelId="{08203281-D3F3-4A07-995F-7BAC347E95C6}" type="pres">
      <dgm:prSet presAssocID="{7518CB99-7756-477B-AED7-D36048310EB9}" presName="hierChild2" presStyleCnt="0"/>
      <dgm:spPr/>
    </dgm:pt>
    <dgm:pt modelId="{1411804C-21C3-4B38-A5F3-4BA18158F549}" type="pres">
      <dgm:prSet presAssocID="{B40D8C9E-909E-458E-BECF-25705EE9D4D9}" presName="Name37" presStyleLbl="parChTrans1D2" presStyleIdx="0" presStyleCnt="5"/>
      <dgm:spPr/>
      <dgm:t>
        <a:bodyPr/>
        <a:lstStyle/>
        <a:p>
          <a:endParaRPr lang="en-US"/>
        </a:p>
      </dgm:t>
    </dgm:pt>
    <dgm:pt modelId="{A22CD94B-160E-426F-A9B1-299A7A8ED9A2}" type="pres">
      <dgm:prSet presAssocID="{A5EA90D4-6E95-489A-BACF-D1CE243438C5}" presName="hierRoot2" presStyleCnt="0">
        <dgm:presLayoutVars>
          <dgm:hierBranch val="init"/>
        </dgm:presLayoutVars>
      </dgm:prSet>
      <dgm:spPr/>
    </dgm:pt>
    <dgm:pt modelId="{C73EB9CC-3AE9-439D-B244-EBE1CCE6035D}" type="pres">
      <dgm:prSet presAssocID="{A5EA90D4-6E95-489A-BACF-D1CE243438C5}" presName="rootComposite" presStyleCnt="0"/>
      <dgm:spPr/>
    </dgm:pt>
    <dgm:pt modelId="{97801B8A-5C45-413C-808B-5A09D5216C63}" type="pres">
      <dgm:prSet presAssocID="{A5EA90D4-6E95-489A-BACF-D1CE243438C5}" presName="rootText" presStyleLbl="node2" presStyleIdx="0" presStyleCnt="5" custScaleY="193715">
        <dgm:presLayoutVars>
          <dgm:chPref val="3"/>
        </dgm:presLayoutVars>
      </dgm:prSet>
      <dgm:spPr/>
      <dgm:t>
        <a:bodyPr/>
        <a:lstStyle/>
        <a:p>
          <a:endParaRPr lang="en-US"/>
        </a:p>
      </dgm:t>
    </dgm:pt>
    <dgm:pt modelId="{38813C62-613B-41F0-B6A3-AE887873C755}" type="pres">
      <dgm:prSet presAssocID="{A5EA90D4-6E95-489A-BACF-D1CE243438C5}" presName="rootConnector" presStyleLbl="node2" presStyleIdx="0" presStyleCnt="5"/>
      <dgm:spPr/>
      <dgm:t>
        <a:bodyPr/>
        <a:lstStyle/>
        <a:p>
          <a:endParaRPr lang="en-US"/>
        </a:p>
      </dgm:t>
    </dgm:pt>
    <dgm:pt modelId="{CF34ACB2-4EC8-486F-A12D-BA71325C9712}" type="pres">
      <dgm:prSet presAssocID="{A5EA90D4-6E95-489A-BACF-D1CE243438C5}" presName="hierChild4" presStyleCnt="0"/>
      <dgm:spPr/>
    </dgm:pt>
    <dgm:pt modelId="{88D3DF62-1007-498B-91CE-FDBDED193326}" type="pres">
      <dgm:prSet presAssocID="{A5EA90D4-6E95-489A-BACF-D1CE243438C5}" presName="hierChild5" presStyleCnt="0"/>
      <dgm:spPr/>
    </dgm:pt>
    <dgm:pt modelId="{DA40F5C5-B0C3-4C3E-8D7F-710516AFA2F8}" type="pres">
      <dgm:prSet presAssocID="{DA5A5239-1FDD-44CD-BBA1-34FB9063A23A}" presName="Name37" presStyleLbl="parChTrans1D2" presStyleIdx="1" presStyleCnt="5"/>
      <dgm:spPr/>
      <dgm:t>
        <a:bodyPr/>
        <a:lstStyle/>
        <a:p>
          <a:endParaRPr lang="en-US"/>
        </a:p>
      </dgm:t>
    </dgm:pt>
    <dgm:pt modelId="{89184101-B805-4B29-9F3C-403DD24560AF}" type="pres">
      <dgm:prSet presAssocID="{DC46CB0B-9741-41A6-88D6-D4A11F24B8CA}" presName="hierRoot2" presStyleCnt="0">
        <dgm:presLayoutVars>
          <dgm:hierBranch val="init"/>
        </dgm:presLayoutVars>
      </dgm:prSet>
      <dgm:spPr/>
    </dgm:pt>
    <dgm:pt modelId="{9D699E1D-8ACA-4778-9CF0-3798648721A1}" type="pres">
      <dgm:prSet presAssocID="{DC46CB0B-9741-41A6-88D6-D4A11F24B8CA}" presName="rootComposite" presStyleCnt="0"/>
      <dgm:spPr/>
    </dgm:pt>
    <dgm:pt modelId="{F38A29B4-4B4D-49DC-811C-0A8C2DE25DFF}" type="pres">
      <dgm:prSet presAssocID="{DC46CB0B-9741-41A6-88D6-D4A11F24B8CA}" presName="rootText" presStyleLbl="node2" presStyleIdx="1" presStyleCnt="5" custScaleY="190854">
        <dgm:presLayoutVars>
          <dgm:chPref val="3"/>
        </dgm:presLayoutVars>
      </dgm:prSet>
      <dgm:spPr/>
      <dgm:t>
        <a:bodyPr/>
        <a:lstStyle/>
        <a:p>
          <a:endParaRPr lang="en-US"/>
        </a:p>
      </dgm:t>
    </dgm:pt>
    <dgm:pt modelId="{E20CDDD7-B4C7-4402-A348-F13F40EA5C36}" type="pres">
      <dgm:prSet presAssocID="{DC46CB0B-9741-41A6-88D6-D4A11F24B8CA}" presName="rootConnector" presStyleLbl="node2" presStyleIdx="1" presStyleCnt="5"/>
      <dgm:spPr/>
      <dgm:t>
        <a:bodyPr/>
        <a:lstStyle/>
        <a:p>
          <a:endParaRPr lang="en-US"/>
        </a:p>
      </dgm:t>
    </dgm:pt>
    <dgm:pt modelId="{1715B43A-A4B3-4DA0-BF3B-C92291C3E969}" type="pres">
      <dgm:prSet presAssocID="{DC46CB0B-9741-41A6-88D6-D4A11F24B8CA}" presName="hierChild4" presStyleCnt="0"/>
      <dgm:spPr/>
    </dgm:pt>
    <dgm:pt modelId="{99379009-C28D-4D76-BF68-8140647A399E}" type="pres">
      <dgm:prSet presAssocID="{DC46CB0B-9741-41A6-88D6-D4A11F24B8CA}" presName="hierChild5" presStyleCnt="0"/>
      <dgm:spPr/>
    </dgm:pt>
    <dgm:pt modelId="{399EB030-3D02-4F7E-BDE3-F5EB03ADB24F}" type="pres">
      <dgm:prSet presAssocID="{72B39D4A-177A-46D2-86E8-07BF8EB62D67}" presName="Name37" presStyleLbl="parChTrans1D2" presStyleIdx="2" presStyleCnt="5"/>
      <dgm:spPr/>
      <dgm:t>
        <a:bodyPr/>
        <a:lstStyle/>
        <a:p>
          <a:endParaRPr lang="en-US"/>
        </a:p>
      </dgm:t>
    </dgm:pt>
    <dgm:pt modelId="{CCCCCB19-76E6-4BCD-8C82-CD176B802C8A}" type="pres">
      <dgm:prSet presAssocID="{BD4A9EE6-F799-446E-B223-CF40AFD3AF3B}" presName="hierRoot2" presStyleCnt="0">
        <dgm:presLayoutVars>
          <dgm:hierBranch val="init"/>
        </dgm:presLayoutVars>
      </dgm:prSet>
      <dgm:spPr/>
    </dgm:pt>
    <dgm:pt modelId="{83476D1E-99F7-4C52-A284-F8090F5AF35C}" type="pres">
      <dgm:prSet presAssocID="{BD4A9EE6-F799-446E-B223-CF40AFD3AF3B}" presName="rootComposite" presStyleCnt="0"/>
      <dgm:spPr/>
    </dgm:pt>
    <dgm:pt modelId="{5E312249-04E8-4392-80F5-C460B99F387D}" type="pres">
      <dgm:prSet presAssocID="{BD4A9EE6-F799-446E-B223-CF40AFD3AF3B}" presName="rootText" presStyleLbl="node2" presStyleIdx="2" presStyleCnt="5" custScaleY="185156">
        <dgm:presLayoutVars>
          <dgm:chPref val="3"/>
        </dgm:presLayoutVars>
      </dgm:prSet>
      <dgm:spPr/>
      <dgm:t>
        <a:bodyPr/>
        <a:lstStyle/>
        <a:p>
          <a:endParaRPr lang="en-US"/>
        </a:p>
      </dgm:t>
    </dgm:pt>
    <dgm:pt modelId="{06EF55BE-83B4-44AA-A76A-A29618373B61}" type="pres">
      <dgm:prSet presAssocID="{BD4A9EE6-F799-446E-B223-CF40AFD3AF3B}" presName="rootConnector" presStyleLbl="node2" presStyleIdx="2" presStyleCnt="5"/>
      <dgm:spPr/>
      <dgm:t>
        <a:bodyPr/>
        <a:lstStyle/>
        <a:p>
          <a:endParaRPr lang="en-US"/>
        </a:p>
      </dgm:t>
    </dgm:pt>
    <dgm:pt modelId="{B4DB02E2-7584-4ACB-8CBB-F4DBE38672C2}" type="pres">
      <dgm:prSet presAssocID="{BD4A9EE6-F799-446E-B223-CF40AFD3AF3B}" presName="hierChild4" presStyleCnt="0"/>
      <dgm:spPr/>
    </dgm:pt>
    <dgm:pt modelId="{C96C0836-077B-42F6-9DA0-E98572160EA7}" type="pres">
      <dgm:prSet presAssocID="{BD4A9EE6-F799-446E-B223-CF40AFD3AF3B}" presName="hierChild5" presStyleCnt="0"/>
      <dgm:spPr/>
    </dgm:pt>
    <dgm:pt modelId="{BBE03A80-4138-49F0-AD2A-5EE86683E262}" type="pres">
      <dgm:prSet presAssocID="{09A2852B-9934-4852-A566-FF5AEF3325F5}" presName="Name37" presStyleLbl="parChTrans1D2" presStyleIdx="3" presStyleCnt="5"/>
      <dgm:spPr/>
      <dgm:t>
        <a:bodyPr/>
        <a:lstStyle/>
        <a:p>
          <a:endParaRPr lang="en-US"/>
        </a:p>
      </dgm:t>
    </dgm:pt>
    <dgm:pt modelId="{597F125B-878E-4D86-8232-23DD4F4FF9AA}" type="pres">
      <dgm:prSet presAssocID="{8D71C454-E682-4198-A20A-937C2010B1D7}" presName="hierRoot2" presStyleCnt="0">
        <dgm:presLayoutVars>
          <dgm:hierBranch val="init"/>
        </dgm:presLayoutVars>
      </dgm:prSet>
      <dgm:spPr/>
    </dgm:pt>
    <dgm:pt modelId="{2C7D86BC-4FFB-4353-BC21-409FA3914035}" type="pres">
      <dgm:prSet presAssocID="{8D71C454-E682-4198-A20A-937C2010B1D7}" presName="rootComposite" presStyleCnt="0"/>
      <dgm:spPr/>
    </dgm:pt>
    <dgm:pt modelId="{286A41A0-A794-4D49-9706-AF254E9BDF2B}" type="pres">
      <dgm:prSet presAssocID="{8D71C454-E682-4198-A20A-937C2010B1D7}" presName="rootText" presStyleLbl="node2" presStyleIdx="3" presStyleCnt="5" custScaleY="190853">
        <dgm:presLayoutVars>
          <dgm:chPref val="3"/>
        </dgm:presLayoutVars>
      </dgm:prSet>
      <dgm:spPr/>
      <dgm:t>
        <a:bodyPr/>
        <a:lstStyle/>
        <a:p>
          <a:endParaRPr lang="en-US"/>
        </a:p>
      </dgm:t>
    </dgm:pt>
    <dgm:pt modelId="{A6F848C1-2D79-4FCA-80D2-D976E0497D43}" type="pres">
      <dgm:prSet presAssocID="{8D71C454-E682-4198-A20A-937C2010B1D7}" presName="rootConnector" presStyleLbl="node2" presStyleIdx="3" presStyleCnt="5"/>
      <dgm:spPr/>
      <dgm:t>
        <a:bodyPr/>
        <a:lstStyle/>
        <a:p>
          <a:endParaRPr lang="en-US"/>
        </a:p>
      </dgm:t>
    </dgm:pt>
    <dgm:pt modelId="{C5E0C474-C18E-46CA-BB83-6ABA645AB053}" type="pres">
      <dgm:prSet presAssocID="{8D71C454-E682-4198-A20A-937C2010B1D7}" presName="hierChild4" presStyleCnt="0"/>
      <dgm:spPr/>
    </dgm:pt>
    <dgm:pt modelId="{050FBF87-20C0-4684-A24C-2CAD88100B65}" type="pres">
      <dgm:prSet presAssocID="{8D71C454-E682-4198-A20A-937C2010B1D7}" presName="hierChild5" presStyleCnt="0"/>
      <dgm:spPr/>
    </dgm:pt>
    <dgm:pt modelId="{68EBB2DD-3C9D-43E1-A05C-AEB81EB38037}" type="pres">
      <dgm:prSet presAssocID="{3DFDEBE7-202D-4A5D-A6ED-442F62B6BCE7}" presName="Name37" presStyleLbl="parChTrans1D2" presStyleIdx="4" presStyleCnt="5"/>
      <dgm:spPr/>
      <dgm:t>
        <a:bodyPr/>
        <a:lstStyle/>
        <a:p>
          <a:endParaRPr lang="en-US"/>
        </a:p>
      </dgm:t>
    </dgm:pt>
    <dgm:pt modelId="{EDC4F7C3-AB5C-4922-9959-E84A38E38DFC}" type="pres">
      <dgm:prSet presAssocID="{87EFB10A-548C-4315-ABFB-CF383890DCBD}" presName="hierRoot2" presStyleCnt="0">
        <dgm:presLayoutVars>
          <dgm:hierBranch val="init"/>
        </dgm:presLayoutVars>
      </dgm:prSet>
      <dgm:spPr/>
    </dgm:pt>
    <dgm:pt modelId="{5518A69D-CA56-462B-B145-2EAF150C9C5B}" type="pres">
      <dgm:prSet presAssocID="{87EFB10A-548C-4315-ABFB-CF383890DCBD}" presName="rootComposite" presStyleCnt="0"/>
      <dgm:spPr/>
    </dgm:pt>
    <dgm:pt modelId="{95B08C4B-CB10-40A4-B93F-B4F9924A6CC1}" type="pres">
      <dgm:prSet presAssocID="{87EFB10A-548C-4315-ABFB-CF383890DCBD}" presName="rootText" presStyleLbl="node2" presStyleIdx="4" presStyleCnt="5" custScaleY="184417">
        <dgm:presLayoutVars>
          <dgm:chPref val="3"/>
        </dgm:presLayoutVars>
      </dgm:prSet>
      <dgm:spPr/>
      <dgm:t>
        <a:bodyPr/>
        <a:lstStyle/>
        <a:p>
          <a:endParaRPr lang="en-US"/>
        </a:p>
      </dgm:t>
    </dgm:pt>
    <dgm:pt modelId="{08CC788E-3E7C-4480-8B45-A1665E3D9EE4}" type="pres">
      <dgm:prSet presAssocID="{87EFB10A-548C-4315-ABFB-CF383890DCBD}" presName="rootConnector" presStyleLbl="node2" presStyleIdx="4" presStyleCnt="5"/>
      <dgm:spPr/>
      <dgm:t>
        <a:bodyPr/>
        <a:lstStyle/>
        <a:p>
          <a:endParaRPr lang="en-US"/>
        </a:p>
      </dgm:t>
    </dgm:pt>
    <dgm:pt modelId="{072CAA99-9181-45B6-9964-87FF172DFD4F}" type="pres">
      <dgm:prSet presAssocID="{87EFB10A-548C-4315-ABFB-CF383890DCBD}" presName="hierChild4" presStyleCnt="0"/>
      <dgm:spPr/>
    </dgm:pt>
    <dgm:pt modelId="{E79ECC0E-15AF-423B-B4C7-4AF549A996A0}" type="pres">
      <dgm:prSet presAssocID="{87EFB10A-548C-4315-ABFB-CF383890DCBD}" presName="hierChild5" presStyleCnt="0"/>
      <dgm:spPr/>
    </dgm:pt>
    <dgm:pt modelId="{55B99D9D-4BC1-4DC7-A64A-9631E8713F7D}" type="pres">
      <dgm:prSet presAssocID="{7518CB99-7756-477B-AED7-D36048310EB9}" presName="hierChild3" presStyleCnt="0"/>
      <dgm:spPr/>
    </dgm:pt>
  </dgm:ptLst>
  <dgm:cxnLst>
    <dgm:cxn modelId="{89F63B9F-2877-4933-9EE3-08DAF5B7CDBE}" type="presOf" srcId="{09A2852B-9934-4852-A566-FF5AEF3325F5}" destId="{BBE03A80-4138-49F0-AD2A-5EE86683E262}" srcOrd="0" destOrd="0" presId="urn:microsoft.com/office/officeart/2005/8/layout/orgChart1"/>
    <dgm:cxn modelId="{D939FA4B-D703-45EC-B624-76919EE0A60C}" srcId="{7518CB99-7756-477B-AED7-D36048310EB9}" destId="{A5EA90D4-6E95-489A-BACF-D1CE243438C5}" srcOrd="0" destOrd="0" parTransId="{B40D8C9E-909E-458E-BECF-25705EE9D4D9}" sibTransId="{394AF5F2-4E07-4891-A866-44B14AD50319}"/>
    <dgm:cxn modelId="{EB80789F-638D-482D-88AD-8351CF33C846}" srcId="{7518CB99-7756-477B-AED7-D36048310EB9}" destId="{87EFB10A-548C-4315-ABFB-CF383890DCBD}" srcOrd="4" destOrd="0" parTransId="{3DFDEBE7-202D-4A5D-A6ED-442F62B6BCE7}" sibTransId="{0F7FE651-FAA5-48CA-B816-5CF8C6649A2A}"/>
    <dgm:cxn modelId="{E1C31F76-0508-4D50-B07D-FB4DB9426D84}" type="presOf" srcId="{BD4A9EE6-F799-446E-B223-CF40AFD3AF3B}" destId="{5E312249-04E8-4392-80F5-C460B99F387D}" srcOrd="0" destOrd="0" presId="urn:microsoft.com/office/officeart/2005/8/layout/orgChart1"/>
    <dgm:cxn modelId="{CE197EA7-F0C5-451A-820A-5117B570E8FD}" type="presOf" srcId="{A5EA90D4-6E95-489A-BACF-D1CE243438C5}" destId="{38813C62-613B-41F0-B6A3-AE887873C755}" srcOrd="1" destOrd="0" presId="urn:microsoft.com/office/officeart/2005/8/layout/orgChart1"/>
    <dgm:cxn modelId="{CCDBFB67-5D62-40F1-9A34-1F5A6C5D1E18}" type="presOf" srcId="{DC46CB0B-9741-41A6-88D6-D4A11F24B8CA}" destId="{F38A29B4-4B4D-49DC-811C-0A8C2DE25DFF}" srcOrd="0" destOrd="0" presId="urn:microsoft.com/office/officeart/2005/8/layout/orgChart1"/>
    <dgm:cxn modelId="{621285BD-0B37-4B52-B6E3-FA5A66F77042}" type="presOf" srcId="{8D71C454-E682-4198-A20A-937C2010B1D7}" destId="{A6F848C1-2D79-4FCA-80D2-D976E0497D43}" srcOrd="1" destOrd="0" presId="urn:microsoft.com/office/officeart/2005/8/layout/orgChart1"/>
    <dgm:cxn modelId="{CA902736-648C-46F8-9465-A32F12F978C4}" type="presOf" srcId="{87EFB10A-548C-4315-ABFB-CF383890DCBD}" destId="{08CC788E-3E7C-4480-8B45-A1665E3D9EE4}" srcOrd="1" destOrd="0" presId="urn:microsoft.com/office/officeart/2005/8/layout/orgChart1"/>
    <dgm:cxn modelId="{6F64E9EB-C720-4A6E-BAFF-348102876B87}" type="presOf" srcId="{7518CB99-7756-477B-AED7-D36048310EB9}" destId="{9663B48A-4650-4FED-94C3-93ECC2E5BF30}" srcOrd="0" destOrd="0" presId="urn:microsoft.com/office/officeart/2005/8/layout/orgChart1"/>
    <dgm:cxn modelId="{6215F2C6-C5EB-4AAE-82D9-ACDE24A02251}" type="presOf" srcId="{DC46CB0B-9741-41A6-88D6-D4A11F24B8CA}" destId="{E20CDDD7-B4C7-4402-A348-F13F40EA5C36}" srcOrd="1" destOrd="0" presId="urn:microsoft.com/office/officeart/2005/8/layout/orgChart1"/>
    <dgm:cxn modelId="{00455980-8ADF-499C-8B13-476D922479C0}" type="presOf" srcId="{A5EA90D4-6E95-489A-BACF-D1CE243438C5}" destId="{97801B8A-5C45-413C-808B-5A09D5216C63}" srcOrd="0" destOrd="0" presId="urn:microsoft.com/office/officeart/2005/8/layout/orgChart1"/>
    <dgm:cxn modelId="{594F19A6-2CEB-418A-ADDB-7DC08FE9F22B}" type="presOf" srcId="{8D71C454-E682-4198-A20A-937C2010B1D7}" destId="{286A41A0-A794-4D49-9706-AF254E9BDF2B}" srcOrd="0" destOrd="0" presId="urn:microsoft.com/office/officeart/2005/8/layout/orgChart1"/>
    <dgm:cxn modelId="{A8775F2D-0D73-49A0-A01E-6C5E01E87FA2}" srcId="{82393A35-1EDA-4585-904D-B1D33173D47E}" destId="{7518CB99-7756-477B-AED7-D36048310EB9}" srcOrd="0" destOrd="0" parTransId="{6B026F79-FADE-40F7-8600-0A8BEB7A074E}" sibTransId="{43BB3882-07F1-4CB1-BA63-1F60276A75F7}"/>
    <dgm:cxn modelId="{FD35351D-EEC3-4D97-A1DB-7C4C6CEDF595}" type="presOf" srcId="{72B39D4A-177A-46D2-86E8-07BF8EB62D67}" destId="{399EB030-3D02-4F7E-BDE3-F5EB03ADB24F}" srcOrd="0" destOrd="0" presId="urn:microsoft.com/office/officeart/2005/8/layout/orgChart1"/>
    <dgm:cxn modelId="{10081A79-C1ED-4525-80AA-6849854B66F6}" type="presOf" srcId="{7518CB99-7756-477B-AED7-D36048310EB9}" destId="{245CADE5-BB20-4E96-B395-E12F1E30D744}" srcOrd="1" destOrd="0" presId="urn:microsoft.com/office/officeart/2005/8/layout/orgChart1"/>
    <dgm:cxn modelId="{43CCF78C-9A7A-4FB7-B725-8B764941D239}" srcId="{7518CB99-7756-477B-AED7-D36048310EB9}" destId="{DC46CB0B-9741-41A6-88D6-D4A11F24B8CA}" srcOrd="1" destOrd="0" parTransId="{DA5A5239-1FDD-44CD-BBA1-34FB9063A23A}" sibTransId="{AEF3E5BF-CCA8-4516-8A73-ADE409458FDA}"/>
    <dgm:cxn modelId="{7A372637-7A8A-41DF-9A0F-5FA3F74A3F6C}" type="presOf" srcId="{DA5A5239-1FDD-44CD-BBA1-34FB9063A23A}" destId="{DA40F5C5-B0C3-4C3E-8D7F-710516AFA2F8}" srcOrd="0" destOrd="0" presId="urn:microsoft.com/office/officeart/2005/8/layout/orgChart1"/>
    <dgm:cxn modelId="{1D759249-2BB8-49F7-AF41-D6F6301614A5}" type="presOf" srcId="{BD4A9EE6-F799-446E-B223-CF40AFD3AF3B}" destId="{06EF55BE-83B4-44AA-A76A-A29618373B61}" srcOrd="1" destOrd="0" presId="urn:microsoft.com/office/officeart/2005/8/layout/orgChart1"/>
    <dgm:cxn modelId="{8860105E-1592-4383-8023-3A7C5DC8ECB1}" type="presOf" srcId="{87EFB10A-548C-4315-ABFB-CF383890DCBD}" destId="{95B08C4B-CB10-40A4-B93F-B4F9924A6CC1}" srcOrd="0" destOrd="0" presId="urn:microsoft.com/office/officeart/2005/8/layout/orgChart1"/>
    <dgm:cxn modelId="{0441F704-36EB-4B77-978A-DC61E8567ECB}" type="presOf" srcId="{B40D8C9E-909E-458E-BECF-25705EE9D4D9}" destId="{1411804C-21C3-4B38-A5F3-4BA18158F549}" srcOrd="0" destOrd="0" presId="urn:microsoft.com/office/officeart/2005/8/layout/orgChart1"/>
    <dgm:cxn modelId="{49B686E3-1B97-45FB-905E-D0414E8A7357}" type="presOf" srcId="{3DFDEBE7-202D-4A5D-A6ED-442F62B6BCE7}" destId="{68EBB2DD-3C9D-43E1-A05C-AEB81EB38037}" srcOrd="0" destOrd="0" presId="urn:microsoft.com/office/officeart/2005/8/layout/orgChart1"/>
    <dgm:cxn modelId="{449C5444-679E-442A-8E4B-BB6B73DB88B1}" type="presOf" srcId="{82393A35-1EDA-4585-904D-B1D33173D47E}" destId="{8F65582E-531A-4941-98A7-9BA7D8CBB456}" srcOrd="0" destOrd="0" presId="urn:microsoft.com/office/officeart/2005/8/layout/orgChart1"/>
    <dgm:cxn modelId="{39DCE847-15B7-47E3-9772-DB6D1651D748}" srcId="{7518CB99-7756-477B-AED7-D36048310EB9}" destId="{8D71C454-E682-4198-A20A-937C2010B1D7}" srcOrd="3" destOrd="0" parTransId="{09A2852B-9934-4852-A566-FF5AEF3325F5}" sibTransId="{D1A3912D-3588-47FF-8731-9B9E2E75FD56}"/>
    <dgm:cxn modelId="{5F23FF78-536A-421A-9B4B-825D0E231377}" srcId="{7518CB99-7756-477B-AED7-D36048310EB9}" destId="{BD4A9EE6-F799-446E-B223-CF40AFD3AF3B}" srcOrd="2" destOrd="0" parTransId="{72B39D4A-177A-46D2-86E8-07BF8EB62D67}" sibTransId="{990C513D-DC18-4F48-AE8B-A1D82A507E4B}"/>
    <dgm:cxn modelId="{E25646C4-47B1-4F3E-8321-448F9500D26A}" type="presParOf" srcId="{8F65582E-531A-4941-98A7-9BA7D8CBB456}" destId="{4DEDAA3D-728F-4B65-ACD8-8E5DDE486E62}" srcOrd="0" destOrd="0" presId="urn:microsoft.com/office/officeart/2005/8/layout/orgChart1"/>
    <dgm:cxn modelId="{EB4FBC33-7ADF-4D70-BA6D-2293DEF205E5}" type="presParOf" srcId="{4DEDAA3D-728F-4B65-ACD8-8E5DDE486E62}" destId="{19025F2F-7FED-4428-8B7D-CFC22ABFAB18}" srcOrd="0" destOrd="0" presId="urn:microsoft.com/office/officeart/2005/8/layout/orgChart1"/>
    <dgm:cxn modelId="{89B0B5CC-D450-438E-9606-EA52298A57E5}" type="presParOf" srcId="{19025F2F-7FED-4428-8B7D-CFC22ABFAB18}" destId="{9663B48A-4650-4FED-94C3-93ECC2E5BF30}" srcOrd="0" destOrd="0" presId="urn:microsoft.com/office/officeart/2005/8/layout/orgChart1"/>
    <dgm:cxn modelId="{9BE179C8-B690-4AB2-9BAC-0745D55CA801}" type="presParOf" srcId="{19025F2F-7FED-4428-8B7D-CFC22ABFAB18}" destId="{245CADE5-BB20-4E96-B395-E12F1E30D744}" srcOrd="1" destOrd="0" presId="urn:microsoft.com/office/officeart/2005/8/layout/orgChart1"/>
    <dgm:cxn modelId="{84362FDC-75E5-433D-9E39-FFDCDF1C0023}" type="presParOf" srcId="{4DEDAA3D-728F-4B65-ACD8-8E5DDE486E62}" destId="{08203281-D3F3-4A07-995F-7BAC347E95C6}" srcOrd="1" destOrd="0" presId="urn:microsoft.com/office/officeart/2005/8/layout/orgChart1"/>
    <dgm:cxn modelId="{5AEBD365-49BF-463C-B5EC-5621DC3F292B}" type="presParOf" srcId="{08203281-D3F3-4A07-995F-7BAC347E95C6}" destId="{1411804C-21C3-4B38-A5F3-4BA18158F549}" srcOrd="0" destOrd="0" presId="urn:microsoft.com/office/officeart/2005/8/layout/orgChart1"/>
    <dgm:cxn modelId="{25E8D81C-CA2C-4F56-879A-8AA302D7F0E7}" type="presParOf" srcId="{08203281-D3F3-4A07-995F-7BAC347E95C6}" destId="{A22CD94B-160E-426F-A9B1-299A7A8ED9A2}" srcOrd="1" destOrd="0" presId="urn:microsoft.com/office/officeart/2005/8/layout/orgChart1"/>
    <dgm:cxn modelId="{BC1D3C3B-6FA7-46D7-8A6A-F6B94ECBFBB8}" type="presParOf" srcId="{A22CD94B-160E-426F-A9B1-299A7A8ED9A2}" destId="{C73EB9CC-3AE9-439D-B244-EBE1CCE6035D}" srcOrd="0" destOrd="0" presId="urn:microsoft.com/office/officeart/2005/8/layout/orgChart1"/>
    <dgm:cxn modelId="{4A4F1261-F840-4FEB-A935-1FEF25B33B6B}" type="presParOf" srcId="{C73EB9CC-3AE9-439D-B244-EBE1CCE6035D}" destId="{97801B8A-5C45-413C-808B-5A09D5216C63}" srcOrd="0" destOrd="0" presId="urn:microsoft.com/office/officeart/2005/8/layout/orgChart1"/>
    <dgm:cxn modelId="{DD98DA03-27C3-4813-A8CD-6E164E2D22B7}" type="presParOf" srcId="{C73EB9CC-3AE9-439D-B244-EBE1CCE6035D}" destId="{38813C62-613B-41F0-B6A3-AE887873C755}" srcOrd="1" destOrd="0" presId="urn:microsoft.com/office/officeart/2005/8/layout/orgChart1"/>
    <dgm:cxn modelId="{F952BA4A-FB20-4733-9A81-30CEE227A4AE}" type="presParOf" srcId="{A22CD94B-160E-426F-A9B1-299A7A8ED9A2}" destId="{CF34ACB2-4EC8-486F-A12D-BA71325C9712}" srcOrd="1" destOrd="0" presId="urn:microsoft.com/office/officeart/2005/8/layout/orgChart1"/>
    <dgm:cxn modelId="{EBE89DE9-4B82-4917-8C14-7DFB961CA539}" type="presParOf" srcId="{A22CD94B-160E-426F-A9B1-299A7A8ED9A2}" destId="{88D3DF62-1007-498B-91CE-FDBDED193326}" srcOrd="2" destOrd="0" presId="urn:microsoft.com/office/officeart/2005/8/layout/orgChart1"/>
    <dgm:cxn modelId="{D273F702-D82F-4A89-BC12-410E059AAA4D}" type="presParOf" srcId="{08203281-D3F3-4A07-995F-7BAC347E95C6}" destId="{DA40F5C5-B0C3-4C3E-8D7F-710516AFA2F8}" srcOrd="2" destOrd="0" presId="urn:microsoft.com/office/officeart/2005/8/layout/orgChart1"/>
    <dgm:cxn modelId="{C6645311-32EB-4B73-9038-CB9CD99E9E11}" type="presParOf" srcId="{08203281-D3F3-4A07-995F-7BAC347E95C6}" destId="{89184101-B805-4B29-9F3C-403DD24560AF}" srcOrd="3" destOrd="0" presId="urn:microsoft.com/office/officeart/2005/8/layout/orgChart1"/>
    <dgm:cxn modelId="{91320C50-002C-4E2E-8361-D29BE3070CB3}" type="presParOf" srcId="{89184101-B805-4B29-9F3C-403DD24560AF}" destId="{9D699E1D-8ACA-4778-9CF0-3798648721A1}" srcOrd="0" destOrd="0" presId="urn:microsoft.com/office/officeart/2005/8/layout/orgChart1"/>
    <dgm:cxn modelId="{167B2291-C4D1-4853-922B-793082765A53}" type="presParOf" srcId="{9D699E1D-8ACA-4778-9CF0-3798648721A1}" destId="{F38A29B4-4B4D-49DC-811C-0A8C2DE25DFF}" srcOrd="0" destOrd="0" presId="urn:microsoft.com/office/officeart/2005/8/layout/orgChart1"/>
    <dgm:cxn modelId="{D0B5935F-CB27-4951-BAF7-16D68FCC5076}" type="presParOf" srcId="{9D699E1D-8ACA-4778-9CF0-3798648721A1}" destId="{E20CDDD7-B4C7-4402-A348-F13F40EA5C36}" srcOrd="1" destOrd="0" presId="urn:microsoft.com/office/officeart/2005/8/layout/orgChart1"/>
    <dgm:cxn modelId="{1DE6F697-C294-4C5E-9776-DD6248018B9A}" type="presParOf" srcId="{89184101-B805-4B29-9F3C-403DD24560AF}" destId="{1715B43A-A4B3-4DA0-BF3B-C92291C3E969}" srcOrd="1" destOrd="0" presId="urn:microsoft.com/office/officeart/2005/8/layout/orgChart1"/>
    <dgm:cxn modelId="{121A8882-8C48-4158-BB6B-5AA9F56E3E19}" type="presParOf" srcId="{89184101-B805-4B29-9F3C-403DD24560AF}" destId="{99379009-C28D-4D76-BF68-8140647A399E}" srcOrd="2" destOrd="0" presId="urn:microsoft.com/office/officeart/2005/8/layout/orgChart1"/>
    <dgm:cxn modelId="{D0BB7C01-375B-49DF-865C-8CBE35D35731}" type="presParOf" srcId="{08203281-D3F3-4A07-995F-7BAC347E95C6}" destId="{399EB030-3D02-4F7E-BDE3-F5EB03ADB24F}" srcOrd="4" destOrd="0" presId="urn:microsoft.com/office/officeart/2005/8/layout/orgChart1"/>
    <dgm:cxn modelId="{5D63D646-8B4D-41F5-A34F-0AFA57E20562}" type="presParOf" srcId="{08203281-D3F3-4A07-995F-7BAC347E95C6}" destId="{CCCCCB19-76E6-4BCD-8C82-CD176B802C8A}" srcOrd="5" destOrd="0" presId="urn:microsoft.com/office/officeart/2005/8/layout/orgChart1"/>
    <dgm:cxn modelId="{4AD7170B-11E0-4A48-A536-F0EF8E166023}" type="presParOf" srcId="{CCCCCB19-76E6-4BCD-8C82-CD176B802C8A}" destId="{83476D1E-99F7-4C52-A284-F8090F5AF35C}" srcOrd="0" destOrd="0" presId="urn:microsoft.com/office/officeart/2005/8/layout/orgChart1"/>
    <dgm:cxn modelId="{747F8811-DBB4-442E-AA54-D2AD81112A3D}" type="presParOf" srcId="{83476D1E-99F7-4C52-A284-F8090F5AF35C}" destId="{5E312249-04E8-4392-80F5-C460B99F387D}" srcOrd="0" destOrd="0" presId="urn:microsoft.com/office/officeart/2005/8/layout/orgChart1"/>
    <dgm:cxn modelId="{EFD3C314-5EC7-4313-B43F-16FA4F3CA2DE}" type="presParOf" srcId="{83476D1E-99F7-4C52-A284-F8090F5AF35C}" destId="{06EF55BE-83B4-44AA-A76A-A29618373B61}" srcOrd="1" destOrd="0" presId="urn:microsoft.com/office/officeart/2005/8/layout/orgChart1"/>
    <dgm:cxn modelId="{3DB9D657-8FFE-4571-8BA9-3D94D1514CF3}" type="presParOf" srcId="{CCCCCB19-76E6-4BCD-8C82-CD176B802C8A}" destId="{B4DB02E2-7584-4ACB-8CBB-F4DBE38672C2}" srcOrd="1" destOrd="0" presId="urn:microsoft.com/office/officeart/2005/8/layout/orgChart1"/>
    <dgm:cxn modelId="{C983A2A1-56EF-407A-BAAD-EB38BE62B0D7}" type="presParOf" srcId="{CCCCCB19-76E6-4BCD-8C82-CD176B802C8A}" destId="{C96C0836-077B-42F6-9DA0-E98572160EA7}" srcOrd="2" destOrd="0" presId="urn:microsoft.com/office/officeart/2005/8/layout/orgChart1"/>
    <dgm:cxn modelId="{D209734B-C36B-49B9-83F1-D2452BDA5F7E}" type="presParOf" srcId="{08203281-D3F3-4A07-995F-7BAC347E95C6}" destId="{BBE03A80-4138-49F0-AD2A-5EE86683E262}" srcOrd="6" destOrd="0" presId="urn:microsoft.com/office/officeart/2005/8/layout/orgChart1"/>
    <dgm:cxn modelId="{95E3D84A-5E83-4627-86A3-4A7515B93584}" type="presParOf" srcId="{08203281-D3F3-4A07-995F-7BAC347E95C6}" destId="{597F125B-878E-4D86-8232-23DD4F4FF9AA}" srcOrd="7" destOrd="0" presId="urn:microsoft.com/office/officeart/2005/8/layout/orgChart1"/>
    <dgm:cxn modelId="{8519A836-9F40-4601-BDA3-C4D3CEC4503D}" type="presParOf" srcId="{597F125B-878E-4D86-8232-23DD4F4FF9AA}" destId="{2C7D86BC-4FFB-4353-BC21-409FA3914035}" srcOrd="0" destOrd="0" presId="urn:microsoft.com/office/officeart/2005/8/layout/orgChart1"/>
    <dgm:cxn modelId="{62EFA993-BBD3-4E1C-9613-7E9EC9DF6535}" type="presParOf" srcId="{2C7D86BC-4FFB-4353-BC21-409FA3914035}" destId="{286A41A0-A794-4D49-9706-AF254E9BDF2B}" srcOrd="0" destOrd="0" presId="urn:microsoft.com/office/officeart/2005/8/layout/orgChart1"/>
    <dgm:cxn modelId="{2766A916-1EC6-4FA4-B440-45249984B439}" type="presParOf" srcId="{2C7D86BC-4FFB-4353-BC21-409FA3914035}" destId="{A6F848C1-2D79-4FCA-80D2-D976E0497D43}" srcOrd="1" destOrd="0" presId="urn:microsoft.com/office/officeart/2005/8/layout/orgChart1"/>
    <dgm:cxn modelId="{C117AF49-2FBA-4589-BC9A-2AF1B208CD86}" type="presParOf" srcId="{597F125B-878E-4D86-8232-23DD4F4FF9AA}" destId="{C5E0C474-C18E-46CA-BB83-6ABA645AB053}" srcOrd="1" destOrd="0" presId="urn:microsoft.com/office/officeart/2005/8/layout/orgChart1"/>
    <dgm:cxn modelId="{7121CAD4-B6CB-461A-B95E-01FB69186823}" type="presParOf" srcId="{597F125B-878E-4D86-8232-23DD4F4FF9AA}" destId="{050FBF87-20C0-4684-A24C-2CAD88100B65}" srcOrd="2" destOrd="0" presId="urn:microsoft.com/office/officeart/2005/8/layout/orgChart1"/>
    <dgm:cxn modelId="{B93FC68F-6C2D-41F3-8270-E2033F3796C9}" type="presParOf" srcId="{08203281-D3F3-4A07-995F-7BAC347E95C6}" destId="{68EBB2DD-3C9D-43E1-A05C-AEB81EB38037}" srcOrd="8" destOrd="0" presId="urn:microsoft.com/office/officeart/2005/8/layout/orgChart1"/>
    <dgm:cxn modelId="{E10D3B81-E615-4645-A911-642D6E90FC0F}" type="presParOf" srcId="{08203281-D3F3-4A07-995F-7BAC347E95C6}" destId="{EDC4F7C3-AB5C-4922-9959-E84A38E38DFC}" srcOrd="9" destOrd="0" presId="urn:microsoft.com/office/officeart/2005/8/layout/orgChart1"/>
    <dgm:cxn modelId="{BCF1FA44-8A5B-47C0-A2D5-BC4ECA067E96}" type="presParOf" srcId="{EDC4F7C3-AB5C-4922-9959-E84A38E38DFC}" destId="{5518A69D-CA56-462B-B145-2EAF150C9C5B}" srcOrd="0" destOrd="0" presId="urn:microsoft.com/office/officeart/2005/8/layout/orgChart1"/>
    <dgm:cxn modelId="{8FD864E3-8E9B-41B5-86E5-989554EFB89D}" type="presParOf" srcId="{5518A69D-CA56-462B-B145-2EAF150C9C5B}" destId="{95B08C4B-CB10-40A4-B93F-B4F9924A6CC1}" srcOrd="0" destOrd="0" presId="urn:microsoft.com/office/officeart/2005/8/layout/orgChart1"/>
    <dgm:cxn modelId="{588EBCD0-21C8-41DA-B0E6-09E30E99ACC9}" type="presParOf" srcId="{5518A69D-CA56-462B-B145-2EAF150C9C5B}" destId="{08CC788E-3E7C-4480-8B45-A1665E3D9EE4}" srcOrd="1" destOrd="0" presId="urn:microsoft.com/office/officeart/2005/8/layout/orgChart1"/>
    <dgm:cxn modelId="{32E03ADC-F8EA-4D82-99DE-0658A1BDE50E}" type="presParOf" srcId="{EDC4F7C3-AB5C-4922-9959-E84A38E38DFC}" destId="{072CAA99-9181-45B6-9964-87FF172DFD4F}" srcOrd="1" destOrd="0" presId="urn:microsoft.com/office/officeart/2005/8/layout/orgChart1"/>
    <dgm:cxn modelId="{829D49DB-2699-465F-90E1-2909AB0298F5}" type="presParOf" srcId="{EDC4F7C3-AB5C-4922-9959-E84A38E38DFC}" destId="{E79ECC0E-15AF-423B-B4C7-4AF549A996A0}" srcOrd="2" destOrd="0" presId="urn:microsoft.com/office/officeart/2005/8/layout/orgChart1"/>
    <dgm:cxn modelId="{7B6F4E73-7484-42A4-8F91-8331AD384E80}" type="presParOf" srcId="{4DEDAA3D-728F-4B65-ACD8-8E5DDE486E62}" destId="{55B99D9D-4BC1-4DC7-A64A-9631E8713F7D}" srcOrd="2" destOrd="0" presId="urn:microsoft.com/office/officeart/2005/8/layout/orgChar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2EADA-A6BE-4452-B4F7-B0D13348BC3E}">
      <dsp:nvSpPr>
        <dsp:cNvPr id="0" name=""/>
        <dsp:cNvSpPr/>
      </dsp:nvSpPr>
      <dsp:spPr>
        <a:xfrm>
          <a:off x="683540" y="244203"/>
          <a:ext cx="922398" cy="4611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Negotiation</a:t>
          </a:r>
          <a:endParaRPr lang="en-US" sz="1300" kern="1200" dirty="0"/>
        </a:p>
      </dsp:txBody>
      <dsp:txXfrm>
        <a:off x="697048" y="257711"/>
        <a:ext cx="895382" cy="434183"/>
      </dsp:txXfrm>
    </dsp:sp>
    <dsp:sp modelId="{21E00C81-B06E-4F16-BF51-BC578A62C530}">
      <dsp:nvSpPr>
        <dsp:cNvPr id="0" name=""/>
        <dsp:cNvSpPr/>
      </dsp:nvSpPr>
      <dsp:spPr>
        <a:xfrm rot="3154762">
          <a:off x="1325733" y="929690"/>
          <a:ext cx="457616" cy="161419"/>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1374159" y="961974"/>
        <a:ext cx="360764" cy="96851"/>
      </dsp:txXfrm>
    </dsp:sp>
    <dsp:sp modelId="{B7A1F7A7-AAD0-4238-A80D-1EB7895F0ADF}">
      <dsp:nvSpPr>
        <dsp:cNvPr id="0" name=""/>
        <dsp:cNvSpPr/>
      </dsp:nvSpPr>
      <dsp:spPr>
        <a:xfrm>
          <a:off x="1503143" y="1315399"/>
          <a:ext cx="922398" cy="4611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Mediation</a:t>
          </a:r>
          <a:endParaRPr lang="en-US" sz="1300" kern="1200" dirty="0"/>
        </a:p>
      </dsp:txBody>
      <dsp:txXfrm>
        <a:off x="1516651" y="1328907"/>
        <a:ext cx="895382" cy="434183"/>
      </dsp:txXfrm>
    </dsp:sp>
    <dsp:sp modelId="{65D561CF-01E6-4370-8741-E5CB7E089580}">
      <dsp:nvSpPr>
        <dsp:cNvPr id="0" name=""/>
        <dsp:cNvSpPr/>
      </dsp:nvSpPr>
      <dsp:spPr>
        <a:xfrm rot="10819494">
          <a:off x="988329" y="1461051"/>
          <a:ext cx="457616" cy="161419"/>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rot="10800000">
        <a:off x="1036755" y="1493335"/>
        <a:ext cx="360764" cy="96851"/>
      </dsp:txXfrm>
    </dsp:sp>
    <dsp:sp modelId="{94F28AF7-07E8-4134-9D81-E3E17D21DA6A}">
      <dsp:nvSpPr>
        <dsp:cNvPr id="0" name=""/>
        <dsp:cNvSpPr/>
      </dsp:nvSpPr>
      <dsp:spPr>
        <a:xfrm>
          <a:off x="8733" y="1306924"/>
          <a:ext cx="922398" cy="46119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Arbitration </a:t>
          </a:r>
          <a:endParaRPr lang="en-US" sz="1300" kern="1200" dirty="0"/>
        </a:p>
      </dsp:txBody>
      <dsp:txXfrm>
        <a:off x="22241" y="1320432"/>
        <a:ext cx="895382" cy="434183"/>
      </dsp:txXfrm>
    </dsp:sp>
    <dsp:sp modelId="{46ADEB12-9396-4FEB-AB63-3B988C9BEB9F}">
      <dsp:nvSpPr>
        <dsp:cNvPr id="0" name=""/>
        <dsp:cNvSpPr/>
      </dsp:nvSpPr>
      <dsp:spPr>
        <a:xfrm rot="18144884">
          <a:off x="578528" y="925453"/>
          <a:ext cx="457616" cy="161419"/>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626954" y="957737"/>
        <a:ext cx="360764" cy="96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A3D10-9DEE-4793-B6C8-23CDA04D0311}">
      <dsp:nvSpPr>
        <dsp:cNvPr id="0" name=""/>
        <dsp:cNvSpPr/>
      </dsp:nvSpPr>
      <dsp:spPr>
        <a:xfrm>
          <a:off x="4274711" y="2040346"/>
          <a:ext cx="2267072" cy="1345587"/>
        </a:xfrm>
        <a:prstGeom prst="ellipse">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Georgia" panose="02040502050405020303" pitchFamily="18" charset="0"/>
            </a:rPr>
            <a:t>Advantages of Negotiation </a:t>
          </a:r>
          <a:endParaRPr lang="en-US" sz="2000" kern="1200" dirty="0"/>
        </a:p>
      </dsp:txBody>
      <dsp:txXfrm>
        <a:off x="4606716" y="2237403"/>
        <a:ext cx="1603062" cy="951473"/>
      </dsp:txXfrm>
    </dsp:sp>
    <dsp:sp modelId="{AA414C2F-6F6E-4B54-9442-7CC51C0C91B6}">
      <dsp:nvSpPr>
        <dsp:cNvPr id="0" name=""/>
        <dsp:cNvSpPr/>
      </dsp:nvSpPr>
      <dsp:spPr>
        <a:xfrm rot="15751519">
          <a:off x="5160343" y="1565553"/>
          <a:ext cx="258299" cy="484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5204128" y="1700955"/>
        <a:ext cx="180809" cy="290957"/>
      </dsp:txXfrm>
    </dsp:sp>
    <dsp:sp modelId="{87CD213E-7DD9-4B3D-884A-EA86868DE1A1}">
      <dsp:nvSpPr>
        <dsp:cNvPr id="0" name=""/>
        <dsp:cNvSpPr/>
      </dsp:nvSpPr>
      <dsp:spPr>
        <a:xfrm>
          <a:off x="3926981" y="134931"/>
          <a:ext cx="2473124" cy="1426262"/>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Georgia" panose="02040502050405020303" pitchFamily="18" charset="0"/>
            </a:rPr>
            <a:t>1. </a:t>
          </a:r>
        </a:p>
        <a:p>
          <a:pPr lvl="0" algn="ctr" defTabSz="889000">
            <a:lnSpc>
              <a:spcPct val="90000"/>
            </a:lnSpc>
            <a:spcBef>
              <a:spcPct val="0"/>
            </a:spcBef>
            <a:spcAft>
              <a:spcPct val="35000"/>
            </a:spcAft>
          </a:pPr>
          <a:r>
            <a:rPr lang="en-US" sz="2000" b="1" kern="1200" dirty="0" smtClean="0">
              <a:latin typeface="Georgia" panose="02040502050405020303" pitchFamily="18" charset="0"/>
            </a:rPr>
            <a:t>Cost </a:t>
          </a:r>
          <a:endParaRPr lang="en-US" sz="2000" b="1" kern="1200" dirty="0">
            <a:latin typeface="Georgia" panose="02040502050405020303" pitchFamily="18" charset="0"/>
          </a:endParaRPr>
        </a:p>
      </dsp:txBody>
      <dsp:txXfrm>
        <a:off x="4289162" y="343802"/>
        <a:ext cx="1748762" cy="1008520"/>
      </dsp:txXfrm>
    </dsp:sp>
    <dsp:sp modelId="{69AF7F6E-7D48-41FF-9377-31F8867EE8B1}">
      <dsp:nvSpPr>
        <dsp:cNvPr id="0" name=""/>
        <dsp:cNvSpPr/>
      </dsp:nvSpPr>
      <dsp:spPr>
        <a:xfrm rot="20554193">
          <a:off x="6500096" y="2090071"/>
          <a:ext cx="240854" cy="484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6501755" y="2197879"/>
        <a:ext cx="168598" cy="290957"/>
      </dsp:txXfrm>
    </dsp:sp>
    <dsp:sp modelId="{943A78AA-E399-464D-B832-6D58B94E6DC7}">
      <dsp:nvSpPr>
        <dsp:cNvPr id="0" name=""/>
        <dsp:cNvSpPr/>
      </dsp:nvSpPr>
      <dsp:spPr>
        <a:xfrm>
          <a:off x="6751297" y="1254230"/>
          <a:ext cx="2064714" cy="1426262"/>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Georgia" panose="02040502050405020303" pitchFamily="18" charset="0"/>
            </a:rPr>
            <a:t>2. </a:t>
          </a:r>
        </a:p>
        <a:p>
          <a:pPr lvl="0" algn="ctr" defTabSz="889000">
            <a:lnSpc>
              <a:spcPct val="90000"/>
            </a:lnSpc>
            <a:spcBef>
              <a:spcPct val="0"/>
            </a:spcBef>
            <a:spcAft>
              <a:spcPct val="35000"/>
            </a:spcAft>
          </a:pPr>
          <a:r>
            <a:rPr lang="en-US" sz="2000" kern="1200" dirty="0" smtClean="0">
              <a:latin typeface="Georgia" panose="02040502050405020303" pitchFamily="18" charset="0"/>
            </a:rPr>
            <a:t>Time </a:t>
          </a:r>
          <a:endParaRPr lang="en-US" sz="2000" kern="1200" dirty="0">
            <a:latin typeface="Georgia" panose="02040502050405020303" pitchFamily="18" charset="0"/>
          </a:endParaRPr>
        </a:p>
      </dsp:txBody>
      <dsp:txXfrm>
        <a:off x="7053667" y="1463101"/>
        <a:ext cx="1459974" cy="1008520"/>
      </dsp:txXfrm>
    </dsp:sp>
    <dsp:sp modelId="{631C80B2-CCD3-435E-9EFA-2DBB309046A2}">
      <dsp:nvSpPr>
        <dsp:cNvPr id="0" name=""/>
        <dsp:cNvSpPr/>
      </dsp:nvSpPr>
      <dsp:spPr>
        <a:xfrm rot="2458685">
          <a:off x="6094658" y="3173611"/>
          <a:ext cx="245698" cy="484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6103689" y="3246429"/>
        <a:ext cx="171989" cy="290957"/>
      </dsp:txXfrm>
    </dsp:sp>
    <dsp:sp modelId="{26276CD6-498B-4413-A32A-735672F7805E}">
      <dsp:nvSpPr>
        <dsp:cNvPr id="0" name=""/>
        <dsp:cNvSpPr/>
      </dsp:nvSpPr>
      <dsp:spPr>
        <a:xfrm>
          <a:off x="5991371" y="3422121"/>
          <a:ext cx="2108186" cy="1426262"/>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Georgia" panose="02040502050405020303" pitchFamily="18" charset="0"/>
            </a:rPr>
            <a:t>3. Formalities</a:t>
          </a:r>
          <a:endParaRPr lang="en-US" sz="2000" kern="1200" dirty="0">
            <a:latin typeface="Georgia" panose="02040502050405020303" pitchFamily="18" charset="0"/>
          </a:endParaRPr>
        </a:p>
      </dsp:txBody>
      <dsp:txXfrm>
        <a:off x="6300108" y="3630992"/>
        <a:ext cx="1490712" cy="1008520"/>
      </dsp:txXfrm>
    </dsp:sp>
    <dsp:sp modelId="{50E33B2B-5EC5-4CA9-9AB3-8DC08F9DF235}">
      <dsp:nvSpPr>
        <dsp:cNvPr id="0" name=""/>
        <dsp:cNvSpPr/>
      </dsp:nvSpPr>
      <dsp:spPr>
        <a:xfrm rot="8192318">
          <a:off x="4436991" y="3240696"/>
          <a:ext cx="317455" cy="484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4519172" y="3304927"/>
        <a:ext cx="222219" cy="290957"/>
      </dsp:txXfrm>
    </dsp:sp>
    <dsp:sp modelId="{D00CC3F6-9EA0-4920-82A8-FB3D63E71A2B}">
      <dsp:nvSpPr>
        <dsp:cNvPr id="0" name=""/>
        <dsp:cNvSpPr/>
      </dsp:nvSpPr>
      <dsp:spPr>
        <a:xfrm>
          <a:off x="2697776" y="3563784"/>
          <a:ext cx="2120737" cy="1426262"/>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Georgia" panose="02040502050405020303" pitchFamily="18" charset="0"/>
            </a:rPr>
            <a:t>4. </a:t>
          </a:r>
        </a:p>
        <a:p>
          <a:pPr lvl="0" algn="ctr" defTabSz="889000">
            <a:lnSpc>
              <a:spcPct val="90000"/>
            </a:lnSpc>
            <a:spcBef>
              <a:spcPct val="0"/>
            </a:spcBef>
            <a:spcAft>
              <a:spcPct val="35000"/>
            </a:spcAft>
          </a:pPr>
          <a:r>
            <a:rPr lang="en-US" sz="2000" kern="1200" dirty="0" smtClean="0">
              <a:latin typeface="Georgia" panose="02040502050405020303" pitchFamily="18" charset="0"/>
            </a:rPr>
            <a:t>Flexibility </a:t>
          </a:r>
          <a:endParaRPr lang="en-US" sz="2000" kern="1200" dirty="0">
            <a:latin typeface="Georgia" panose="02040502050405020303" pitchFamily="18" charset="0"/>
          </a:endParaRPr>
        </a:p>
      </dsp:txBody>
      <dsp:txXfrm>
        <a:off x="3008351" y="3772655"/>
        <a:ext cx="1499587" cy="1008520"/>
      </dsp:txXfrm>
    </dsp:sp>
    <dsp:sp modelId="{7E595BC6-DB70-4ECE-B5FC-41BDFB1295C1}">
      <dsp:nvSpPr>
        <dsp:cNvPr id="0" name=""/>
        <dsp:cNvSpPr/>
      </dsp:nvSpPr>
      <dsp:spPr>
        <a:xfrm rot="11614882">
          <a:off x="3940816" y="2152468"/>
          <a:ext cx="300488" cy="484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4029702" y="2260038"/>
        <a:ext cx="210342" cy="290957"/>
      </dsp:txXfrm>
    </dsp:sp>
    <dsp:sp modelId="{54263BB7-382B-41CA-A6E7-9275374DBB4E}">
      <dsp:nvSpPr>
        <dsp:cNvPr id="0" name=""/>
        <dsp:cNvSpPr/>
      </dsp:nvSpPr>
      <dsp:spPr>
        <a:xfrm>
          <a:off x="1730719" y="1370154"/>
          <a:ext cx="2140620" cy="1426262"/>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Georgia" panose="02040502050405020303" pitchFamily="18" charset="0"/>
            </a:rPr>
            <a:t>5. </a:t>
          </a:r>
        </a:p>
        <a:p>
          <a:pPr lvl="0" algn="ctr" defTabSz="889000">
            <a:lnSpc>
              <a:spcPct val="90000"/>
            </a:lnSpc>
            <a:spcBef>
              <a:spcPct val="0"/>
            </a:spcBef>
            <a:spcAft>
              <a:spcPct val="35000"/>
            </a:spcAft>
          </a:pPr>
          <a:r>
            <a:rPr lang="en-US" sz="2000" kern="1200" dirty="0" smtClean="0">
              <a:latin typeface="Georgia" panose="02040502050405020303" pitchFamily="18" charset="0"/>
            </a:rPr>
            <a:t>Private</a:t>
          </a:r>
          <a:endParaRPr lang="en-US" sz="2000" kern="1200" dirty="0">
            <a:latin typeface="Georgia" panose="02040502050405020303" pitchFamily="18" charset="0"/>
          </a:endParaRPr>
        </a:p>
      </dsp:txBody>
      <dsp:txXfrm>
        <a:off x="2044206" y="1579025"/>
        <a:ext cx="1513646" cy="10085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BB2DD-3C9D-43E1-A05C-AEB81EB38037}">
      <dsp:nvSpPr>
        <dsp:cNvPr id="0" name=""/>
        <dsp:cNvSpPr/>
      </dsp:nvSpPr>
      <dsp:spPr>
        <a:xfrm>
          <a:off x="5257800" y="1917270"/>
          <a:ext cx="4356747" cy="378064"/>
        </a:xfrm>
        <a:custGeom>
          <a:avLst/>
          <a:gdLst/>
          <a:ahLst/>
          <a:cxnLst/>
          <a:rect l="0" t="0" r="0" b="0"/>
          <a:pathLst>
            <a:path>
              <a:moveTo>
                <a:pt x="0" y="0"/>
              </a:moveTo>
              <a:lnTo>
                <a:pt x="0" y="189032"/>
              </a:lnTo>
              <a:lnTo>
                <a:pt x="4356747" y="189032"/>
              </a:lnTo>
              <a:lnTo>
                <a:pt x="4356747" y="3780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E03A80-4138-49F0-AD2A-5EE86683E262}">
      <dsp:nvSpPr>
        <dsp:cNvPr id="0" name=""/>
        <dsp:cNvSpPr/>
      </dsp:nvSpPr>
      <dsp:spPr>
        <a:xfrm>
          <a:off x="5257800" y="1917270"/>
          <a:ext cx="2178373" cy="378064"/>
        </a:xfrm>
        <a:custGeom>
          <a:avLst/>
          <a:gdLst/>
          <a:ahLst/>
          <a:cxnLst/>
          <a:rect l="0" t="0" r="0" b="0"/>
          <a:pathLst>
            <a:path>
              <a:moveTo>
                <a:pt x="0" y="0"/>
              </a:moveTo>
              <a:lnTo>
                <a:pt x="0" y="189032"/>
              </a:lnTo>
              <a:lnTo>
                <a:pt x="2178373" y="189032"/>
              </a:lnTo>
              <a:lnTo>
                <a:pt x="2178373" y="3780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EB030-3D02-4F7E-BDE3-F5EB03ADB24F}">
      <dsp:nvSpPr>
        <dsp:cNvPr id="0" name=""/>
        <dsp:cNvSpPr/>
      </dsp:nvSpPr>
      <dsp:spPr>
        <a:xfrm>
          <a:off x="5212080" y="1917270"/>
          <a:ext cx="91440" cy="378064"/>
        </a:xfrm>
        <a:custGeom>
          <a:avLst/>
          <a:gdLst/>
          <a:ahLst/>
          <a:cxnLst/>
          <a:rect l="0" t="0" r="0" b="0"/>
          <a:pathLst>
            <a:path>
              <a:moveTo>
                <a:pt x="45720" y="0"/>
              </a:moveTo>
              <a:lnTo>
                <a:pt x="45720" y="3780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40F5C5-B0C3-4C3E-8D7F-710516AFA2F8}">
      <dsp:nvSpPr>
        <dsp:cNvPr id="0" name=""/>
        <dsp:cNvSpPr/>
      </dsp:nvSpPr>
      <dsp:spPr>
        <a:xfrm>
          <a:off x="3079426" y="1917270"/>
          <a:ext cx="2178373" cy="378064"/>
        </a:xfrm>
        <a:custGeom>
          <a:avLst/>
          <a:gdLst/>
          <a:ahLst/>
          <a:cxnLst/>
          <a:rect l="0" t="0" r="0" b="0"/>
          <a:pathLst>
            <a:path>
              <a:moveTo>
                <a:pt x="2178373" y="0"/>
              </a:moveTo>
              <a:lnTo>
                <a:pt x="2178373" y="189032"/>
              </a:lnTo>
              <a:lnTo>
                <a:pt x="0" y="189032"/>
              </a:lnTo>
              <a:lnTo>
                <a:pt x="0" y="3780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11804C-21C3-4B38-A5F3-4BA18158F549}">
      <dsp:nvSpPr>
        <dsp:cNvPr id="0" name=""/>
        <dsp:cNvSpPr/>
      </dsp:nvSpPr>
      <dsp:spPr>
        <a:xfrm>
          <a:off x="901052" y="1917270"/>
          <a:ext cx="4356747" cy="378064"/>
        </a:xfrm>
        <a:custGeom>
          <a:avLst/>
          <a:gdLst/>
          <a:ahLst/>
          <a:cxnLst/>
          <a:rect l="0" t="0" r="0" b="0"/>
          <a:pathLst>
            <a:path>
              <a:moveTo>
                <a:pt x="4356747" y="0"/>
              </a:moveTo>
              <a:lnTo>
                <a:pt x="4356747" y="189032"/>
              </a:lnTo>
              <a:lnTo>
                <a:pt x="0" y="189032"/>
              </a:lnTo>
              <a:lnTo>
                <a:pt x="0" y="3780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63B48A-4650-4FED-94C3-93ECC2E5BF30}">
      <dsp:nvSpPr>
        <dsp:cNvPr id="0" name=""/>
        <dsp:cNvSpPr/>
      </dsp:nvSpPr>
      <dsp:spPr>
        <a:xfrm>
          <a:off x="4357645" y="312268"/>
          <a:ext cx="1800308" cy="1605002"/>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Georgia" panose="02040502050405020303" pitchFamily="18" charset="0"/>
            </a:rPr>
            <a:t>Stages of a Negotiation </a:t>
          </a:r>
          <a:endParaRPr lang="en-US" sz="2400" kern="1200" dirty="0">
            <a:latin typeface="Georgia" panose="02040502050405020303" pitchFamily="18" charset="0"/>
          </a:endParaRPr>
        </a:p>
      </dsp:txBody>
      <dsp:txXfrm>
        <a:off x="4357645" y="312268"/>
        <a:ext cx="1800308" cy="1605002"/>
      </dsp:txXfrm>
    </dsp:sp>
    <dsp:sp modelId="{97801B8A-5C45-413C-808B-5A09D5216C63}">
      <dsp:nvSpPr>
        <dsp:cNvPr id="0" name=""/>
        <dsp:cNvSpPr/>
      </dsp:nvSpPr>
      <dsp:spPr>
        <a:xfrm>
          <a:off x="898" y="2295335"/>
          <a:ext cx="1800308" cy="1743734"/>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u="sng" kern="1200" dirty="0" smtClean="0">
              <a:effectLst/>
              <a:latin typeface="Georgia" panose="02040502050405020303" pitchFamily="18" charset="0"/>
            </a:rPr>
            <a:t>Stage 1: </a:t>
          </a:r>
        </a:p>
        <a:p>
          <a:pPr lvl="0" algn="ctr" defTabSz="889000">
            <a:lnSpc>
              <a:spcPct val="90000"/>
            </a:lnSpc>
            <a:spcBef>
              <a:spcPct val="0"/>
            </a:spcBef>
            <a:spcAft>
              <a:spcPct val="35000"/>
            </a:spcAft>
          </a:pPr>
          <a:r>
            <a:rPr lang="en-US" sz="2000" b="1" kern="1200" dirty="0" smtClean="0">
              <a:effectLst/>
              <a:latin typeface="Georgia" panose="02040502050405020303" pitchFamily="18" charset="0"/>
            </a:rPr>
            <a:t>Prepare</a:t>
          </a:r>
          <a:endParaRPr lang="en-US" sz="2000" b="1" kern="1200" dirty="0">
            <a:latin typeface="Georgia" panose="02040502050405020303" pitchFamily="18" charset="0"/>
          </a:endParaRPr>
        </a:p>
      </dsp:txBody>
      <dsp:txXfrm>
        <a:off x="898" y="2295335"/>
        <a:ext cx="1800308" cy="1743734"/>
      </dsp:txXfrm>
    </dsp:sp>
    <dsp:sp modelId="{F38A29B4-4B4D-49DC-811C-0A8C2DE25DFF}">
      <dsp:nvSpPr>
        <dsp:cNvPr id="0" name=""/>
        <dsp:cNvSpPr/>
      </dsp:nvSpPr>
      <dsp:spPr>
        <a:xfrm>
          <a:off x="2179272" y="2295335"/>
          <a:ext cx="1800308" cy="1717980"/>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u="sng" kern="1200" dirty="0" smtClean="0">
              <a:solidFill>
                <a:schemeClr val="tx1"/>
              </a:solidFill>
              <a:effectLst/>
              <a:latin typeface="Georgia" panose="02040502050405020303" pitchFamily="18" charset="0"/>
            </a:rPr>
            <a:t>Stage 2:</a:t>
          </a:r>
        </a:p>
        <a:p>
          <a:pPr lvl="0" algn="ctr" defTabSz="889000">
            <a:lnSpc>
              <a:spcPct val="90000"/>
            </a:lnSpc>
            <a:spcBef>
              <a:spcPct val="0"/>
            </a:spcBef>
            <a:spcAft>
              <a:spcPct val="35000"/>
            </a:spcAft>
          </a:pPr>
          <a:r>
            <a:rPr lang="en-US" sz="2000" b="1" kern="1200" dirty="0" smtClean="0">
              <a:solidFill>
                <a:schemeClr val="tx1"/>
              </a:solidFill>
              <a:effectLst/>
              <a:latin typeface="Georgia" panose="02040502050405020303" pitchFamily="18" charset="0"/>
            </a:rPr>
            <a:t> Information Exchange and Validation</a:t>
          </a:r>
          <a:endParaRPr lang="en-US" sz="2000" b="1" kern="1200"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dsp:txBody>
      <dsp:txXfrm>
        <a:off x="2179272" y="2295335"/>
        <a:ext cx="1800308" cy="1717980"/>
      </dsp:txXfrm>
    </dsp:sp>
    <dsp:sp modelId="{5E312249-04E8-4392-80F5-C460B99F387D}">
      <dsp:nvSpPr>
        <dsp:cNvPr id="0" name=""/>
        <dsp:cNvSpPr/>
      </dsp:nvSpPr>
      <dsp:spPr>
        <a:xfrm>
          <a:off x="4357645" y="2295335"/>
          <a:ext cx="1800308" cy="1666689"/>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endParaRPr lang="en-US" sz="600"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lvl="0" algn="ctr" defTabSz="266700">
            <a:lnSpc>
              <a:spcPct val="90000"/>
            </a:lnSpc>
            <a:spcBef>
              <a:spcPct val="0"/>
            </a:spcBef>
            <a:spcAft>
              <a:spcPct val="35000"/>
            </a:spcAft>
          </a:pPr>
          <a:r>
            <a:rPr lang="en-US" sz="2000" b="1" u="sng"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Stage-3</a:t>
          </a:r>
          <a:r>
            <a:rPr lang="en-US" sz="2000" b="1"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a:t>
          </a:r>
        </a:p>
        <a:p>
          <a:pPr lvl="0" algn="ctr" defTabSz="266700">
            <a:lnSpc>
              <a:spcPct val="90000"/>
            </a:lnSpc>
            <a:spcBef>
              <a:spcPct val="0"/>
            </a:spcBef>
            <a:spcAft>
              <a:spcPct val="35000"/>
            </a:spcAft>
          </a:pPr>
          <a:r>
            <a:rPr lang="en-US" sz="2000" b="1"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Bargain  stage</a:t>
          </a:r>
          <a:r>
            <a:rPr lang="en-US" sz="600" kern="1200" dirty="0" smtClean="0">
              <a:solidFill>
                <a:schemeClr val="bg1"/>
              </a:solidFill>
              <a:effectLst/>
              <a:latin typeface="Georgia" panose="02040502050405020303" pitchFamily="18" charset="0"/>
              <a:ea typeface="Calibri" panose="020F0502020204030204" pitchFamily="34" charset="0"/>
              <a:cs typeface="Vrinda" panose="02000500000000020004" pitchFamily="2" charset="0"/>
            </a:rPr>
            <a:t>.</a:t>
          </a:r>
          <a:endParaRPr lang="en-US" sz="600" kern="1200" dirty="0"/>
        </a:p>
      </dsp:txBody>
      <dsp:txXfrm>
        <a:off x="4357645" y="2295335"/>
        <a:ext cx="1800308" cy="1666689"/>
      </dsp:txXfrm>
    </dsp:sp>
    <dsp:sp modelId="{286A41A0-A794-4D49-9706-AF254E9BDF2B}">
      <dsp:nvSpPr>
        <dsp:cNvPr id="0" name=""/>
        <dsp:cNvSpPr/>
      </dsp:nvSpPr>
      <dsp:spPr>
        <a:xfrm>
          <a:off x="6536019" y="2295335"/>
          <a:ext cx="1800308" cy="1717971"/>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u="sng"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Stage 4</a:t>
          </a:r>
          <a:r>
            <a:rPr lang="en-US" sz="2000" b="1"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a:t>
          </a:r>
        </a:p>
        <a:p>
          <a:pPr lvl="0" algn="ctr" defTabSz="889000">
            <a:lnSpc>
              <a:spcPct val="90000"/>
            </a:lnSpc>
            <a:spcBef>
              <a:spcPct val="0"/>
            </a:spcBef>
            <a:spcAft>
              <a:spcPct val="35000"/>
            </a:spcAft>
          </a:pPr>
          <a:r>
            <a:rPr lang="en-US" sz="2000" b="1"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 Conclude Stage</a:t>
          </a:r>
          <a:endParaRPr lang="en-US" sz="2000" b="1" kern="1200"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dsp:txBody>
      <dsp:txXfrm>
        <a:off x="6536019" y="2295335"/>
        <a:ext cx="1800308" cy="1717971"/>
      </dsp:txXfrm>
    </dsp:sp>
    <dsp:sp modelId="{95B08C4B-CB10-40A4-B93F-B4F9924A6CC1}">
      <dsp:nvSpPr>
        <dsp:cNvPr id="0" name=""/>
        <dsp:cNvSpPr/>
      </dsp:nvSpPr>
      <dsp:spPr>
        <a:xfrm>
          <a:off x="8714392" y="2295335"/>
          <a:ext cx="1800308" cy="1660037"/>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u="sng"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Stage-5</a:t>
          </a:r>
          <a:r>
            <a:rPr lang="en-US" sz="2000" b="1"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a:t>
          </a:r>
        </a:p>
        <a:p>
          <a:pPr lvl="0" algn="ctr" defTabSz="889000">
            <a:lnSpc>
              <a:spcPct val="90000"/>
            </a:lnSpc>
            <a:spcBef>
              <a:spcPct val="0"/>
            </a:spcBef>
            <a:spcAft>
              <a:spcPct val="35000"/>
            </a:spcAft>
          </a:pPr>
          <a:r>
            <a:rPr lang="en-US" sz="2000" b="1" kern="12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 Execute</a:t>
          </a:r>
          <a:endParaRPr lang="en-US" sz="2000" b="1" kern="1200"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dsp:txBody>
      <dsp:txXfrm>
        <a:off x="8714392" y="2295335"/>
        <a:ext cx="1800308" cy="1660037"/>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7311"/>
          </a:xfrm>
          <a:prstGeom prst="rect">
            <a:avLst/>
          </a:prstGeom>
        </p:spPr>
        <p:txBody>
          <a:bodyPr vert="horz" lIns="91440" tIns="45720" rIns="91440" bIns="45720" rtlCol="0"/>
          <a:lstStyle>
            <a:lvl1pPr algn="r">
              <a:defRPr sz="1200"/>
            </a:lvl1pPr>
          </a:lstStyle>
          <a:p>
            <a:fld id="{DD6E983F-AA20-4AC4-AC07-AEDFB7309EB0}" type="datetimeFigureOut">
              <a:rPr lang="en-US" smtClean="0"/>
              <a:pPr/>
              <a:t>10/31/2017</a:t>
            </a:fld>
            <a:endParaRPr lang="en-US"/>
          </a:p>
        </p:txBody>
      </p:sp>
      <p:sp>
        <p:nvSpPr>
          <p:cNvPr id="4" name="Footer Placeholder 3"/>
          <p:cNvSpPr>
            <a:spLocks noGrp="1"/>
          </p:cNvSpPr>
          <p:nvPr>
            <p:ph type="ftr" sz="quarter" idx="2"/>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554"/>
            <a:ext cx="2971800" cy="467310"/>
          </a:xfrm>
          <a:prstGeom prst="rect">
            <a:avLst/>
          </a:prstGeom>
        </p:spPr>
        <p:txBody>
          <a:bodyPr vert="horz" lIns="91440" tIns="45720" rIns="91440" bIns="45720" rtlCol="0" anchor="b"/>
          <a:lstStyle>
            <a:lvl1pPr algn="r">
              <a:defRPr sz="1200"/>
            </a:lvl1pPr>
          </a:lstStyle>
          <a:p>
            <a:fld id="{C127F4F9-A3D6-4C19-88BF-00829BFCF77B}" type="slidenum">
              <a:rPr lang="en-US" smtClean="0"/>
              <a:pPr/>
              <a:t>‹#›</a:t>
            </a:fld>
            <a:endParaRPr lang="en-US"/>
          </a:p>
        </p:txBody>
      </p:sp>
    </p:spTree>
    <p:extLst>
      <p:ext uri="{BB962C8B-B14F-4D97-AF65-F5344CB8AC3E}">
        <p14:creationId xmlns="" xmlns:p14="http://schemas.microsoft.com/office/powerpoint/2010/main" val="642443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DB6A26C0-1E4D-4773-9AA7-4C2F83F165C5}" type="datetimeFigureOut">
              <a:rPr lang="en-US" smtClean="0"/>
              <a:pPr/>
              <a:t>10/31/2017</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CAA269CA-C99D-46F2-8267-3DCF2A159E3B}" type="slidenum">
              <a:rPr lang="en-US" smtClean="0"/>
              <a:pPr/>
              <a:t>‹#›</a:t>
            </a:fld>
            <a:endParaRPr lang="en-US"/>
          </a:p>
        </p:txBody>
      </p:sp>
    </p:spTree>
    <p:extLst>
      <p:ext uri="{BB962C8B-B14F-4D97-AF65-F5344CB8AC3E}">
        <p14:creationId xmlns="" xmlns:p14="http://schemas.microsoft.com/office/powerpoint/2010/main" val="3230144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269CA-C99D-46F2-8267-3DCF2A159E3B}" type="slidenum">
              <a:rPr lang="en-US" smtClean="0"/>
              <a:pPr/>
              <a:t>1</a:t>
            </a:fld>
            <a:endParaRPr lang="en-US"/>
          </a:p>
        </p:txBody>
      </p:sp>
    </p:spTree>
    <p:extLst>
      <p:ext uri="{BB962C8B-B14F-4D97-AF65-F5344CB8AC3E}">
        <p14:creationId xmlns="" xmlns:p14="http://schemas.microsoft.com/office/powerpoint/2010/main" val="362901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269CA-C99D-46F2-8267-3DCF2A159E3B}" type="slidenum">
              <a:rPr lang="en-US" smtClean="0"/>
              <a:pPr/>
              <a:t>2</a:t>
            </a:fld>
            <a:endParaRPr lang="en-US"/>
          </a:p>
        </p:txBody>
      </p:sp>
    </p:spTree>
    <p:extLst>
      <p:ext uri="{BB962C8B-B14F-4D97-AF65-F5344CB8AC3E}">
        <p14:creationId xmlns="" xmlns:p14="http://schemas.microsoft.com/office/powerpoint/2010/main" val="41139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269CA-C99D-46F2-8267-3DCF2A159E3B}" type="slidenum">
              <a:rPr lang="en-US" smtClean="0"/>
              <a:pPr/>
              <a:t>81</a:t>
            </a:fld>
            <a:endParaRPr lang="en-US"/>
          </a:p>
        </p:txBody>
      </p:sp>
    </p:spTree>
    <p:extLst>
      <p:ext uri="{BB962C8B-B14F-4D97-AF65-F5344CB8AC3E}">
        <p14:creationId xmlns="" xmlns:p14="http://schemas.microsoft.com/office/powerpoint/2010/main" val="415593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C54421-45C7-4FCB-B693-4C9056BFF081}"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20581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BC6984-ED04-40DE-A7E7-4F4F5BB11B44}"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3614262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476C2-CC53-47E5-8F03-94AE1DC8666D}"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219651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820E7D-32C9-4297-ACE0-9693DC73E977}"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1060079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F1C71E-4351-46A2-99FD-ED62677D1836}"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33252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2159DD-13CF-435C-9A4B-2ABC9299A46F}" type="datetime1">
              <a:rPr lang="en-US" smtClean="0"/>
              <a:pPr/>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2440973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AC6283-43D4-4E59-886F-D3A394351D2A}" type="datetime1">
              <a:rPr lang="en-US" smtClean="0"/>
              <a:pPr/>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182433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6A2FAA-352F-4478-84B0-B1B1FF7DF7B2}" type="datetime1">
              <a:rPr lang="en-US" smtClean="0"/>
              <a:pPr/>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112119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9831C-1459-4DFF-BD1A-B541BD560C17}" type="datetime1">
              <a:rPr lang="en-US" smtClean="0"/>
              <a:pPr/>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2650035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6639F4-2288-4F69-8256-BE0A1BF0F00B}" type="datetime1">
              <a:rPr lang="en-US" smtClean="0"/>
              <a:pPr/>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506716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331275-494D-4C5C-A9B1-0C8F1AC4098D}" type="datetime1">
              <a:rPr lang="en-US" smtClean="0"/>
              <a:pPr/>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270116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AD6276-A3AD-418B-A9DE-350DB11F1956}" type="datetime1">
              <a:rPr lang="en-US" smtClean="0"/>
              <a:pPr/>
              <a:t>10/31/2017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064AB-2946-4EE5-A03F-11ED4BDCC6A8}" type="slidenum">
              <a:rPr lang="en-US" smtClean="0"/>
              <a:pPr/>
              <a:t>‹#›</a:t>
            </a:fld>
            <a:endParaRPr lang="en-US"/>
          </a:p>
        </p:txBody>
      </p:sp>
    </p:spTree>
    <p:extLst>
      <p:ext uri="{BB962C8B-B14F-4D97-AF65-F5344CB8AC3E}">
        <p14:creationId xmlns="" xmlns:p14="http://schemas.microsoft.com/office/powerpoint/2010/main" val="3711646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kawsar215@yahoo.co.uk"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smtClean="0"/>
              <a:t>.</a:t>
            </a:r>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smtClean="0"/>
              <a:t>                           </a:t>
            </a:r>
          </a:p>
          <a:p>
            <a:pPr marL="0" indent="0">
              <a:buNone/>
            </a:pPr>
            <a:endParaRPr lang="en-US" dirty="0"/>
          </a:p>
          <a:p>
            <a:pPr marL="0" indent="0">
              <a:buNone/>
            </a:pPr>
            <a:r>
              <a:rPr lang="en-US" dirty="0" smtClean="0"/>
              <a:t> </a:t>
            </a:r>
          </a:p>
          <a:p>
            <a:pPr marL="0" indent="0">
              <a:buNone/>
            </a:pPr>
            <a:r>
              <a:rPr lang="en-US" dirty="0"/>
              <a:t> </a:t>
            </a:r>
            <a:r>
              <a:rPr lang="en-US" dirty="0" smtClean="0"/>
              <a:t>        A                                                         supported Program. </a:t>
            </a:r>
            <a:endParaRPr lang="en-US" dirty="0"/>
          </a:p>
        </p:txBody>
      </p:sp>
      <p:pic>
        <p:nvPicPr>
          <p:cNvPr id="4" name="Picture 3"/>
          <p:cNvPicPr/>
          <p:nvPr/>
        </p:nvPicPr>
        <p:blipFill>
          <a:blip r:embed="rId3"/>
          <a:srcRect l="5710" t="55" r="79375" b="96391"/>
          <a:stretch>
            <a:fillRect/>
          </a:stretch>
        </p:blipFill>
        <p:spPr bwMode="auto">
          <a:xfrm>
            <a:off x="2150773" y="2897747"/>
            <a:ext cx="4224270" cy="119773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CB0064AB-2946-4EE5-A03F-11ED4BDCC6A8}" type="slidenum">
              <a:rPr lang="en-US" smtClean="0"/>
              <a:pPr/>
              <a:t>1</a:t>
            </a:fld>
            <a:endParaRPr lang="en-US"/>
          </a:p>
        </p:txBody>
      </p:sp>
    </p:spTree>
    <p:extLst>
      <p:ext uri="{BB962C8B-B14F-4D97-AF65-F5344CB8AC3E}">
        <p14:creationId xmlns="" xmlns:p14="http://schemas.microsoft.com/office/powerpoint/2010/main" val="1966583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en-US" dirty="0" smtClean="0"/>
              <a:t>Not the spirit of Negotiation- </a:t>
            </a:r>
            <a:endParaRPr lang="en-US" dirty="0"/>
          </a:p>
        </p:txBody>
      </p:sp>
      <p:sp>
        <p:nvSpPr>
          <p:cNvPr id="3" name="Content Placeholder 2"/>
          <p:cNvSpPr>
            <a:spLocks noGrp="1"/>
          </p:cNvSpPr>
          <p:nvPr>
            <p:ph idx="1"/>
          </p:nvPr>
        </p:nvSpPr>
        <p:spPr/>
        <p:txBody>
          <a:bodyPr>
            <a:normAutofit/>
          </a:bodyPr>
          <a:lstStyle/>
          <a:p>
            <a:pPr marL="0" indent="0">
              <a:buNone/>
            </a:pPr>
            <a:endParaRPr lang="en-US" sz="3600" b="1" dirty="0" smtClean="0">
              <a:latin typeface="Times New Roman" panose="02020603050405020304" pitchFamily="18" charset="0"/>
              <a:cs typeface="Times New Roman" panose="02020603050405020304" pitchFamily="18" charset="0"/>
            </a:endParaRPr>
          </a:p>
          <a:p>
            <a:pPr marL="0" indent="0">
              <a:buNone/>
            </a:pPr>
            <a:r>
              <a:rPr lang="en-US" sz="3600" b="1" dirty="0" smtClean="0">
                <a:latin typeface="Times New Roman" panose="02020603050405020304" pitchFamily="18" charset="0"/>
                <a:cs typeface="Times New Roman" panose="02020603050405020304" pitchFamily="18" charset="0"/>
              </a:rPr>
              <a:t>We </a:t>
            </a:r>
            <a:r>
              <a:rPr lang="en-US" sz="3600" b="1" dirty="0">
                <a:latin typeface="Times New Roman" panose="02020603050405020304" pitchFamily="18" charset="0"/>
                <a:cs typeface="Times New Roman" panose="02020603050405020304" pitchFamily="18" charset="0"/>
              </a:rPr>
              <a:t>cannot negotiate with those who say, "What's </a:t>
            </a:r>
            <a:endParaRPr lang="en-US" sz="3600" b="1" dirty="0" smtClean="0">
              <a:latin typeface="Times New Roman" panose="02020603050405020304" pitchFamily="18" charset="0"/>
              <a:cs typeface="Times New Roman" panose="02020603050405020304" pitchFamily="18" charset="0"/>
            </a:endParaRPr>
          </a:p>
          <a:p>
            <a:pPr marL="0" indent="0">
              <a:buNone/>
            </a:pPr>
            <a:r>
              <a:rPr lang="en-US" sz="3600" b="1" dirty="0" smtClean="0">
                <a:latin typeface="Times New Roman" panose="02020603050405020304" pitchFamily="18" charset="0"/>
                <a:cs typeface="Times New Roman" panose="02020603050405020304" pitchFamily="18" charset="0"/>
              </a:rPr>
              <a:t>mine </a:t>
            </a:r>
            <a:r>
              <a:rPr lang="en-US" sz="3600" b="1" dirty="0">
                <a:latin typeface="Times New Roman" panose="02020603050405020304" pitchFamily="18" charset="0"/>
                <a:cs typeface="Times New Roman" panose="02020603050405020304" pitchFamily="18" charset="0"/>
              </a:rPr>
              <a:t>is mine and what's yours is negotiable." </a:t>
            </a:r>
            <a:endParaRPr lang="en-US" sz="3600" b="1" dirty="0" smtClean="0">
              <a:latin typeface="Times New Roman" panose="02020603050405020304" pitchFamily="18"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a:p>
            <a:pPr marL="0" indent="0">
              <a:buNone/>
            </a:pPr>
            <a:r>
              <a:rPr lang="en-US" sz="3600" b="1" dirty="0">
                <a:latin typeface="Times New Roman" panose="02020603050405020304" pitchFamily="18" charset="0"/>
                <a:cs typeface="Times New Roman" panose="02020603050405020304" pitchFamily="18" charset="0"/>
              </a:rPr>
              <a:t>-</a:t>
            </a:r>
            <a:r>
              <a:rPr lang="en-US" sz="3200" b="1" dirty="0">
                <a:latin typeface="Times New Roman" panose="02020603050405020304" pitchFamily="18" charset="0"/>
                <a:cs typeface="Times New Roman" panose="02020603050405020304" pitchFamily="18" charset="0"/>
              </a:rPr>
              <a:t>John F. Kennedy, former President of the United </a:t>
            </a:r>
            <a:r>
              <a:rPr lang="en-US" sz="3200" b="1" dirty="0" smtClean="0">
                <a:latin typeface="Times New Roman" panose="02020603050405020304" pitchFamily="18" charset="0"/>
                <a:cs typeface="Times New Roman" panose="02020603050405020304" pitchFamily="18" charset="0"/>
              </a:rPr>
              <a:t>States</a:t>
            </a:r>
            <a:r>
              <a:rPr lang="en-US" sz="3600" b="1" dirty="0" smtClean="0">
                <a:latin typeface="Times New Roman" panose="02020603050405020304" pitchFamily="18" charset="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10</a:t>
            </a:fld>
            <a:endParaRPr lang="en-US"/>
          </a:p>
        </p:txBody>
      </p:sp>
      <p:pic>
        <p:nvPicPr>
          <p:cNvPr id="5" name="Picture 4"/>
          <p:cNvPicPr>
            <a:picLocks noChangeAspect="1"/>
          </p:cNvPicPr>
          <p:nvPr/>
        </p:nvPicPr>
        <p:blipFill>
          <a:blip r:embed="rId2" cstate="print"/>
          <a:stretch>
            <a:fillRect/>
          </a:stretch>
        </p:blipFill>
        <p:spPr>
          <a:xfrm>
            <a:off x="9098293" y="4961313"/>
            <a:ext cx="1245116" cy="1577599"/>
          </a:xfrm>
          <a:prstGeom prst="rect">
            <a:avLst/>
          </a:prstGeom>
        </p:spPr>
      </p:pic>
    </p:spTree>
    <p:extLst>
      <p:ext uri="{BB962C8B-B14F-4D97-AF65-F5344CB8AC3E}">
        <p14:creationId xmlns:p14="http://schemas.microsoft.com/office/powerpoint/2010/main" xmlns="" val="30677040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sz="3300" dirty="0" smtClean="0">
                <a:latin typeface="Georgia" panose="02040502050405020303" pitchFamily="18" charset="0"/>
              </a:rPr>
              <a:t/>
            </a:r>
            <a:br>
              <a:rPr lang="en-US" sz="3300" dirty="0" smtClean="0">
                <a:latin typeface="Georgia" panose="02040502050405020303" pitchFamily="18" charset="0"/>
              </a:rPr>
            </a:br>
            <a:r>
              <a:rPr lang="en-US" sz="3300" dirty="0" smtClean="0">
                <a:latin typeface="Georgia" panose="02040502050405020303" pitchFamily="18" charset="0"/>
              </a:rPr>
              <a:t>Characteristics </a:t>
            </a:r>
            <a:r>
              <a:rPr lang="en-US" sz="3300" dirty="0">
                <a:latin typeface="Georgia" panose="02040502050405020303" pitchFamily="18" charset="0"/>
              </a:rPr>
              <a:t>of integrative negotiation </a:t>
            </a:r>
            <a:r>
              <a:rPr lang="en-US" sz="3300" dirty="0" smtClean="0">
                <a:latin typeface="Georgia" panose="02040502050405020303" pitchFamily="18" charset="0"/>
              </a:rPr>
              <a:t/>
            </a:r>
            <a:br>
              <a:rPr lang="en-US" sz="3300" dirty="0" smtClean="0">
                <a:latin typeface="Georgia" panose="02040502050405020303" pitchFamily="18" charset="0"/>
              </a:rPr>
            </a:br>
            <a:r>
              <a:rPr lang="en-US" sz="3300" dirty="0" smtClean="0">
                <a:latin typeface="Georgia" panose="02040502050405020303" pitchFamily="18" charset="0"/>
              </a:rPr>
              <a:t>(</a:t>
            </a:r>
            <a:r>
              <a:rPr lang="en-US" sz="3300" dirty="0">
                <a:latin typeface="Georgia" panose="02040502050405020303" pitchFamily="18" charset="0"/>
              </a:rPr>
              <a:t>The Harvard method):</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sz="2600" b="1" u="sng" dirty="0" smtClean="0">
                <a:latin typeface="Georgia" panose="02040502050405020303" pitchFamily="18" charset="0"/>
              </a:rPr>
              <a:t>Pillars </a:t>
            </a:r>
            <a:r>
              <a:rPr lang="en-US" sz="2600" b="1" u="sng" dirty="0">
                <a:latin typeface="Georgia" panose="02040502050405020303" pitchFamily="18" charset="0"/>
              </a:rPr>
              <a:t>of integrative </a:t>
            </a:r>
            <a:r>
              <a:rPr lang="en-US" sz="2600" b="1" u="sng" dirty="0" smtClean="0">
                <a:latin typeface="Georgia" panose="02040502050405020303" pitchFamily="18" charset="0"/>
              </a:rPr>
              <a:t>negotiation</a:t>
            </a:r>
            <a:endParaRPr lang="en-US" sz="2600" dirty="0">
              <a:latin typeface="Georgia" panose="02040502050405020303" pitchFamily="18" charset="0"/>
            </a:endParaRPr>
          </a:p>
          <a:p>
            <a:pPr marL="0" indent="0">
              <a:buNone/>
            </a:pPr>
            <a:r>
              <a:rPr lang="en-US" sz="2600" dirty="0">
                <a:latin typeface="Georgia" panose="02040502050405020303" pitchFamily="18" charset="0"/>
              </a:rPr>
              <a:t>If we present this strategy more concretely, we can determine that this strategy is founded on these four pillars</a:t>
            </a:r>
            <a:r>
              <a:rPr lang="en-US" sz="2600" dirty="0" smtClean="0">
                <a:latin typeface="Georgia" panose="02040502050405020303" pitchFamily="18" charset="0"/>
              </a:rPr>
              <a:t>:</a:t>
            </a:r>
          </a:p>
          <a:p>
            <a:pPr marL="0" indent="0">
              <a:buNone/>
            </a:pPr>
            <a:endParaRPr lang="en-US" sz="2600" dirty="0">
              <a:latin typeface="Georgia" panose="02040502050405020303" pitchFamily="18" charset="0"/>
            </a:endParaRPr>
          </a:p>
          <a:p>
            <a:pPr marL="0" lvl="0" indent="0">
              <a:buNone/>
            </a:pPr>
            <a:r>
              <a:rPr lang="en-US" sz="2600" b="1" u="sng" dirty="0" smtClean="0">
                <a:latin typeface="Georgia" panose="02040502050405020303" pitchFamily="18" charset="0"/>
              </a:rPr>
              <a:t>Pillar-4</a:t>
            </a:r>
            <a:r>
              <a:rPr lang="en-US" sz="2600" b="1" dirty="0">
                <a:latin typeface="Georgia" panose="02040502050405020303" pitchFamily="18" charset="0"/>
              </a:rPr>
              <a:t>:</a:t>
            </a:r>
            <a:r>
              <a:rPr lang="en-US" sz="2600" dirty="0">
                <a:latin typeface="Georgia" panose="02040502050405020303" pitchFamily="18" charset="0"/>
              </a:rPr>
              <a:t>  </a:t>
            </a:r>
            <a:r>
              <a:rPr lang="en-US" sz="2600" u="sng" dirty="0">
                <a:latin typeface="Georgia" panose="02040502050405020303" pitchFamily="18" charset="0"/>
              </a:rPr>
              <a:t>Base the agreement reached on objective criteria</a:t>
            </a:r>
            <a:r>
              <a:rPr lang="en-US" sz="2600" dirty="0">
                <a:latin typeface="Georgia" panose="02040502050405020303" pitchFamily="18" charset="0"/>
              </a:rPr>
              <a:t>:  For example, if two parties are involved in the buying and selling of a house, objective criteria can be applied to the transaction, such as the comparable price in other sales in the zone or the analysis of an independent real estate </a:t>
            </a:r>
            <a:r>
              <a:rPr lang="en-US" sz="2600" dirty="0" smtClean="0">
                <a:latin typeface="Georgia" panose="02040502050405020303" pitchFamily="18" charset="0"/>
              </a:rPr>
              <a:t>expert. </a:t>
            </a:r>
            <a:endParaRPr lang="en-US" sz="2600" dirty="0">
              <a:latin typeface="Georgia" panose="02040502050405020303"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100</a:t>
            </a:fld>
            <a:endParaRPr lang="en-US"/>
          </a:p>
        </p:txBody>
      </p:sp>
    </p:spTree>
    <p:extLst>
      <p:ext uri="{BB962C8B-B14F-4D97-AF65-F5344CB8AC3E}">
        <p14:creationId xmlns="" xmlns:p14="http://schemas.microsoft.com/office/powerpoint/2010/main" val="13909299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b="1" dirty="0"/>
              <a:t/>
            </a:r>
            <a:br>
              <a:rPr lang="en-US" b="1" dirty="0"/>
            </a:br>
            <a:r>
              <a:rPr lang="en-US" sz="3700" dirty="0" smtClean="0">
                <a:latin typeface="Georgia" panose="02040502050405020303" pitchFamily="18" charset="0"/>
              </a:rPr>
              <a:t>BATNA (Best Alternative to a Negotiated </a:t>
            </a:r>
            <a:br>
              <a:rPr lang="en-US" sz="3700" dirty="0" smtClean="0">
                <a:latin typeface="Georgia" panose="02040502050405020303" pitchFamily="18" charset="0"/>
              </a:rPr>
            </a:br>
            <a:r>
              <a:rPr lang="en-US" sz="3700" dirty="0" smtClean="0">
                <a:latin typeface="Georgia" panose="02040502050405020303" pitchFamily="18" charset="0"/>
              </a:rPr>
              <a:t>(</a:t>
            </a:r>
            <a:r>
              <a:rPr lang="en-US" sz="3700" dirty="0">
                <a:latin typeface="Georgia" panose="02040502050405020303" pitchFamily="18" charset="0"/>
              </a:rPr>
              <a:t>The Harvard method):</a:t>
            </a:r>
            <a:r>
              <a:rPr lang="en-US" dirty="0"/>
              <a:t/>
            </a:r>
            <a:br>
              <a:rPr lang="en-US" dirty="0"/>
            </a:br>
            <a:endParaRPr lang="en-US" dirty="0"/>
          </a:p>
        </p:txBody>
      </p:sp>
      <p:sp>
        <p:nvSpPr>
          <p:cNvPr id="3" name="Content Placeholder 2"/>
          <p:cNvSpPr>
            <a:spLocks noGrp="1"/>
          </p:cNvSpPr>
          <p:nvPr>
            <p:ph idx="1"/>
          </p:nvPr>
        </p:nvSpPr>
        <p:spPr/>
        <p:txBody>
          <a:bodyPr>
            <a:normAutofit fontScale="92500"/>
          </a:bodyPr>
          <a:lstStyle/>
          <a:p>
            <a:pPr marL="0" indent="0" algn="just">
              <a:buNone/>
            </a:pPr>
            <a:r>
              <a:rPr lang="en-US" dirty="0" smtClean="0">
                <a:latin typeface="Georgia" panose="02040502050405020303" pitchFamily="18" charset="0"/>
              </a:rPr>
              <a:t>Roger </a:t>
            </a:r>
            <a:r>
              <a:rPr lang="en-US" dirty="0">
                <a:latin typeface="Georgia" panose="02040502050405020303" pitchFamily="18" charset="0"/>
              </a:rPr>
              <a:t>Fisher and William </a:t>
            </a:r>
            <a:r>
              <a:rPr lang="en-US" dirty="0" err="1">
                <a:latin typeface="Georgia" panose="02040502050405020303" pitchFamily="18" charset="0"/>
              </a:rPr>
              <a:t>Ury</a:t>
            </a:r>
            <a:r>
              <a:rPr lang="en-US" dirty="0">
                <a:latin typeface="Georgia" panose="02040502050405020303" pitchFamily="18" charset="0"/>
              </a:rPr>
              <a:t> have also developed the concept of BATNA (Best Alternative to a Negotiated </a:t>
            </a:r>
            <a:r>
              <a:rPr lang="en-US" dirty="0" smtClean="0">
                <a:latin typeface="Georgia" panose="02040502050405020303" pitchFamily="18" charset="0"/>
              </a:rPr>
              <a:t>Agreement). </a:t>
            </a:r>
            <a:r>
              <a:rPr lang="en-US" dirty="0">
                <a:latin typeface="Georgia" panose="02040502050405020303" pitchFamily="18" charset="0"/>
              </a:rPr>
              <a:t>What will you do if the dispute doesn’t settle? The stronger your BATNA, the stronger your bargaining power in a negotiation</a:t>
            </a:r>
            <a:r>
              <a:rPr lang="en-US" dirty="0" smtClean="0">
                <a:latin typeface="Georgia" panose="02040502050405020303" pitchFamily="18" charset="0"/>
              </a:rPr>
              <a:t>. </a:t>
            </a:r>
            <a:r>
              <a:rPr lang="en-US" dirty="0">
                <a:latin typeface="Georgia" panose="02040502050405020303" pitchFamily="18" charset="0"/>
              </a:rPr>
              <a:t>This concept refers to the best alternative that we can possibly have when facing a negotiated agreement. It is important to note that the alternative isn’t just one option more, but rather a way to satisfy our interests in the event that we cannot do so in the field of negotiation.</a:t>
            </a:r>
          </a:p>
          <a:p>
            <a:pPr marL="0" indent="0" algn="just">
              <a:buNone/>
            </a:pPr>
            <a:endParaRPr lang="en-US" dirty="0" smtClean="0">
              <a:latin typeface="Georgia" panose="02040502050405020303" pitchFamily="18" charset="0"/>
            </a:endParaRPr>
          </a:p>
          <a:p>
            <a:pPr marL="0" indent="0" algn="just">
              <a:buNone/>
            </a:pPr>
            <a:r>
              <a:rPr lang="en-US" dirty="0" smtClean="0">
                <a:latin typeface="Georgia" panose="02040502050405020303" pitchFamily="18" charset="0"/>
              </a:rPr>
              <a:t>Today</a:t>
            </a:r>
            <a:r>
              <a:rPr lang="en-US" dirty="0">
                <a:latin typeface="Georgia" panose="02040502050405020303" pitchFamily="18" charset="0"/>
              </a:rPr>
              <a:t>, this is the negotiation strategy most respected and utilized by experts, academics, and professionals in the world of negotiation.</a:t>
            </a:r>
          </a:p>
          <a:p>
            <a:pPr marL="0" indent="0">
              <a:buNone/>
            </a:pPr>
            <a:endParaRPr lang="en-US" dirty="0">
              <a:latin typeface="Georgia" panose="02040502050405020303"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101</a:t>
            </a:fld>
            <a:endParaRPr lang="en-US"/>
          </a:p>
        </p:txBody>
      </p:sp>
    </p:spTree>
    <p:extLst>
      <p:ext uri="{BB962C8B-B14F-4D97-AF65-F5344CB8AC3E}">
        <p14:creationId xmlns="" xmlns:p14="http://schemas.microsoft.com/office/powerpoint/2010/main" val="41883030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u="sng" dirty="0" smtClean="0"/>
              <a:t>Conclusion</a:t>
            </a:r>
            <a:r>
              <a:rPr lang="en-US" sz="4000" b="1" dirty="0" smtClean="0"/>
              <a:t>: </a:t>
            </a:r>
            <a:br>
              <a:rPr lang="en-US" sz="4000" b="1" dirty="0" smtClean="0"/>
            </a:br>
            <a:r>
              <a:rPr lang="en-US" sz="4000" b="1" dirty="0" smtClean="0"/>
              <a:t>Always keep in mind at the time of Negotiation:</a:t>
            </a:r>
            <a:endParaRPr lang="en-US" sz="4000" b="1" dirty="0"/>
          </a:p>
        </p:txBody>
      </p:sp>
      <p:sp>
        <p:nvSpPr>
          <p:cNvPr id="5" name="AutoShape 4" descr="Image result for images of negotiation skills"/>
          <p:cNvSpPr>
            <a:spLocks noGrp="1" noChangeAspect="1" noChangeArrowheads="1"/>
          </p:cNvSpPr>
          <p:nvPr>
            <p:ph idx="1"/>
          </p:nvPr>
        </p:nvSpPr>
        <p:spPr bwMode="auto">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a:t> </a:t>
            </a:r>
            <a:r>
              <a:rPr lang="en-US" dirty="0" smtClean="0"/>
              <a:t>        </a:t>
            </a:r>
            <a:r>
              <a:rPr lang="bn-BD" sz="2000" dirty="0" smtClean="0"/>
              <a:t>(একজনের ভারসাম্যহীনতা নিজেকে এবং অন্যকে ভারসাম্যহীন করে তুলবে)</a:t>
            </a:r>
            <a:endParaRPr lang="en-US" sz="2000" dirty="0"/>
          </a:p>
        </p:txBody>
      </p:sp>
      <p:pic>
        <p:nvPicPr>
          <p:cNvPr id="7" name="Picture 6"/>
          <p:cNvPicPr>
            <a:picLocks noChangeAspect="1"/>
          </p:cNvPicPr>
          <p:nvPr/>
        </p:nvPicPr>
        <p:blipFill>
          <a:blip r:embed="rId2"/>
          <a:stretch>
            <a:fillRect/>
          </a:stretch>
        </p:blipFill>
        <p:spPr>
          <a:xfrm>
            <a:off x="3206840" y="2228044"/>
            <a:ext cx="3387144" cy="2421227"/>
          </a:xfrm>
          <a:prstGeom prst="rect">
            <a:avLst/>
          </a:prstGeom>
        </p:spPr>
      </p:pic>
      <p:sp>
        <p:nvSpPr>
          <p:cNvPr id="3" name="Slide Number Placeholder 2"/>
          <p:cNvSpPr>
            <a:spLocks noGrp="1"/>
          </p:cNvSpPr>
          <p:nvPr>
            <p:ph type="sldNum" sz="quarter" idx="12"/>
          </p:nvPr>
        </p:nvSpPr>
        <p:spPr/>
        <p:txBody>
          <a:bodyPr/>
          <a:lstStyle/>
          <a:p>
            <a:fld id="{CB0064AB-2946-4EE5-A03F-11ED4BDCC6A8}" type="slidenum">
              <a:rPr lang="en-US" smtClean="0"/>
              <a:pPr/>
              <a:t>102</a:t>
            </a:fld>
            <a:endParaRPr lang="en-US"/>
          </a:p>
        </p:txBody>
      </p:sp>
    </p:spTree>
    <p:extLst>
      <p:ext uri="{BB962C8B-B14F-4D97-AF65-F5344CB8AC3E}">
        <p14:creationId xmlns="" xmlns:p14="http://schemas.microsoft.com/office/powerpoint/2010/main" val="34798968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Georgia" panose="02040502050405020303" pitchFamily="18" charset="0"/>
              </a:rPr>
              <a:t>Part-4</a:t>
            </a:r>
            <a:r>
              <a:rPr lang="en-US" dirty="0">
                <a:latin typeface="Georgia" panose="02040502050405020303" pitchFamily="18" charset="0"/>
              </a:rPr>
              <a:t>:</a:t>
            </a:r>
            <a:endParaRPr lang="en-US" dirty="0"/>
          </a:p>
        </p:txBody>
      </p:sp>
      <p:sp>
        <p:nvSpPr>
          <p:cNvPr id="3" name="Content Placeholder 2"/>
          <p:cNvSpPr>
            <a:spLocks noGrp="1"/>
          </p:cNvSpPr>
          <p:nvPr>
            <p:ph idx="1"/>
          </p:nvPr>
        </p:nvSpPr>
        <p:spPr/>
        <p:txBody>
          <a:bodyPr/>
          <a:lstStyle/>
          <a:p>
            <a:pPr marL="0" indent="0">
              <a:buNone/>
            </a:pPr>
            <a:endParaRPr lang="en-US" dirty="0" smtClean="0">
              <a:latin typeface="Georgia" panose="02040502050405020303" pitchFamily="18" charset="0"/>
            </a:endParaRPr>
          </a:p>
          <a:p>
            <a:pPr marL="0" indent="0">
              <a:buNone/>
            </a:pPr>
            <a:endParaRPr lang="en-US" dirty="0">
              <a:latin typeface="Georgia" panose="02040502050405020303" pitchFamily="18" charset="0"/>
            </a:endParaRPr>
          </a:p>
          <a:p>
            <a:pPr marL="0" indent="0">
              <a:buNone/>
            </a:pPr>
            <a:r>
              <a:rPr lang="en-US" dirty="0" smtClean="0">
                <a:latin typeface="Georgia" panose="02040502050405020303" pitchFamily="18" charset="0"/>
              </a:rPr>
              <a:t>             </a:t>
            </a:r>
          </a:p>
          <a:p>
            <a:pPr marL="0" indent="0">
              <a:buNone/>
            </a:pPr>
            <a:r>
              <a:rPr lang="en-US" dirty="0">
                <a:latin typeface="Georgia" panose="02040502050405020303" pitchFamily="18" charset="0"/>
              </a:rPr>
              <a:t> </a:t>
            </a:r>
            <a:r>
              <a:rPr lang="en-US" dirty="0" smtClean="0">
                <a:latin typeface="Georgia" panose="02040502050405020303" pitchFamily="18" charset="0"/>
              </a:rPr>
              <a:t>             Group </a:t>
            </a:r>
            <a:r>
              <a:rPr lang="en-US" dirty="0">
                <a:latin typeface="Georgia" panose="02040502050405020303" pitchFamily="18" charset="0"/>
              </a:rPr>
              <a:t>Exercise in </a:t>
            </a:r>
            <a:r>
              <a:rPr lang="en-US" dirty="0" smtClean="0">
                <a:latin typeface="Georgia" panose="02040502050405020303" pitchFamily="18" charset="0"/>
              </a:rPr>
              <a:t>couple on a given fact.</a:t>
            </a:r>
            <a:endParaRPr lang="en-US" dirty="0">
              <a:latin typeface="Georgia" panose="02040502050405020303" pitchFamily="18" charset="0"/>
            </a:endParaRPr>
          </a:p>
          <a:p>
            <a:pPr marL="0" indent="0">
              <a:buNone/>
            </a:pPr>
            <a:endParaRPr lang="en-US" dirty="0">
              <a:latin typeface="Georgia" panose="02040502050405020303" pitchFamily="18" charset="0"/>
            </a:endParaRPr>
          </a:p>
          <a:p>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103</a:t>
            </a:fld>
            <a:endParaRPr lang="en-US"/>
          </a:p>
        </p:txBody>
      </p:sp>
    </p:spTree>
    <p:extLst>
      <p:ext uri="{BB962C8B-B14F-4D97-AF65-F5344CB8AC3E}">
        <p14:creationId xmlns="" xmlns:p14="http://schemas.microsoft.com/office/powerpoint/2010/main" val="38306979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Georgia" panose="02040502050405020303" pitchFamily="18" charset="0"/>
              </a:rPr>
              <a:t>Part-5</a:t>
            </a:r>
            <a:r>
              <a:rPr lang="en-US" dirty="0">
                <a:latin typeface="Georgia" panose="02040502050405020303" pitchFamily="18" charset="0"/>
              </a:rPr>
              <a:t>:</a:t>
            </a:r>
            <a:endParaRPr lang="en-US" dirty="0"/>
          </a:p>
        </p:txBody>
      </p:sp>
      <p:sp>
        <p:nvSpPr>
          <p:cNvPr id="3" name="Content Placeholder 2"/>
          <p:cNvSpPr>
            <a:spLocks noGrp="1"/>
          </p:cNvSpPr>
          <p:nvPr>
            <p:ph idx="1"/>
          </p:nvPr>
        </p:nvSpPr>
        <p:spPr/>
        <p:txBody>
          <a:bodyPr/>
          <a:lstStyle/>
          <a:p>
            <a:pPr marL="0" indent="0">
              <a:buNone/>
            </a:pPr>
            <a:endParaRPr lang="en-US" dirty="0" smtClean="0">
              <a:latin typeface="Georgia" panose="02040502050405020303" pitchFamily="18" charset="0"/>
            </a:endParaRPr>
          </a:p>
          <a:p>
            <a:pPr marL="0" indent="0">
              <a:buNone/>
            </a:pPr>
            <a:endParaRPr lang="en-US" dirty="0">
              <a:latin typeface="Georgia" panose="02040502050405020303" pitchFamily="18" charset="0"/>
            </a:endParaRPr>
          </a:p>
          <a:p>
            <a:pPr marL="0" indent="0">
              <a:buNone/>
            </a:pPr>
            <a:r>
              <a:rPr lang="en-US" dirty="0" smtClean="0">
                <a:latin typeface="Georgia" panose="02040502050405020303" pitchFamily="18" charset="0"/>
              </a:rPr>
              <a:t>Individual Feedback </a:t>
            </a:r>
            <a:r>
              <a:rPr lang="en-US" dirty="0">
                <a:latin typeface="Georgia" panose="02040502050405020303" pitchFamily="18" charset="0"/>
              </a:rPr>
              <a:t>on ‘Development towards being a good </a:t>
            </a:r>
            <a:endParaRPr lang="en-US" dirty="0" smtClean="0">
              <a:latin typeface="Georgia" panose="02040502050405020303" pitchFamily="18" charset="0"/>
            </a:endParaRPr>
          </a:p>
          <a:p>
            <a:pPr marL="0" indent="0">
              <a:buNone/>
            </a:pPr>
            <a:r>
              <a:rPr lang="en-US" dirty="0" smtClean="0">
                <a:latin typeface="Georgia" panose="02040502050405020303" pitchFamily="18" charset="0"/>
              </a:rPr>
              <a:t>Negotiator</a:t>
            </a:r>
            <a:r>
              <a:rPr lang="en-US" dirty="0">
                <a:latin typeface="Georgia" panose="02040502050405020303" pitchFamily="18" charset="0"/>
              </a:rPr>
              <a:t>’.  </a:t>
            </a:r>
          </a:p>
          <a:p>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104</a:t>
            </a:fld>
            <a:endParaRPr lang="en-US"/>
          </a:p>
        </p:txBody>
      </p:sp>
    </p:spTree>
    <p:extLst>
      <p:ext uri="{BB962C8B-B14F-4D97-AF65-F5344CB8AC3E}">
        <p14:creationId xmlns="" xmlns:p14="http://schemas.microsoft.com/office/powerpoint/2010/main" val="30440457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a:t>
            </a:r>
            <a:r>
              <a:rPr lang="en-US" b="1" dirty="0" smtClean="0"/>
              <a:t>THANK YOU</a:t>
            </a:r>
            <a:endParaRPr lang="en-US" b="1"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105</a:t>
            </a:fld>
            <a:endParaRPr lang="en-US"/>
          </a:p>
        </p:txBody>
      </p:sp>
    </p:spTree>
    <p:extLst>
      <p:ext uri="{BB962C8B-B14F-4D97-AF65-F5344CB8AC3E}">
        <p14:creationId xmlns="" xmlns:p14="http://schemas.microsoft.com/office/powerpoint/2010/main" val="863273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rgbClr r="0" g="0" b="0"/>
          </a:lnRef>
          <a:fillRef idx="1001">
            <a:schemeClr val="lt2"/>
          </a:fillRef>
          <a:effectRef idx="0">
            <a:scrgbClr r="0" g="0" b="0"/>
          </a:effectRef>
          <a:fontRef idx="major"/>
        </p:style>
        <p:txBody>
          <a:bodyPr/>
          <a:lstStyle/>
          <a:p>
            <a:r>
              <a:rPr lang="en-US" dirty="0" smtClean="0"/>
              <a:t>Negotiation: </a:t>
            </a:r>
            <a:endParaRPr lang="en-US" dirty="0"/>
          </a:p>
        </p:txBody>
      </p:sp>
      <p:sp>
        <p:nvSpPr>
          <p:cNvPr id="3" name="Content Placeholder 2"/>
          <p:cNvSpPr>
            <a:spLocks noGrp="1"/>
          </p:cNvSpPr>
          <p:nvPr>
            <p:ph idx="1"/>
          </p:nvPr>
        </p:nvSpPr>
        <p:spPr/>
        <p:txBody>
          <a:bodyPr/>
          <a:lstStyle/>
          <a:p>
            <a:pPr marL="0" indent="0">
              <a:buNone/>
            </a:pPr>
            <a:r>
              <a:rPr lang="en-US" sz="3400" b="1" dirty="0" smtClean="0"/>
              <a:t>You </a:t>
            </a:r>
            <a:r>
              <a:rPr lang="en-US" sz="3400" b="1" dirty="0"/>
              <a:t>can get much farther with a kind word and a </a:t>
            </a:r>
            <a:r>
              <a:rPr lang="en-US" sz="3400" b="1" dirty="0" smtClean="0"/>
              <a:t>gun</a:t>
            </a:r>
          </a:p>
          <a:p>
            <a:pPr marL="0" indent="0">
              <a:buNone/>
            </a:pPr>
            <a:r>
              <a:rPr lang="en-US" sz="3400" b="1" dirty="0" smtClean="0"/>
              <a:t>than </a:t>
            </a:r>
            <a:r>
              <a:rPr lang="en-US" sz="3400" b="1" dirty="0"/>
              <a:t>you can with a kind word alone. </a:t>
            </a:r>
            <a:endParaRPr lang="en-US" sz="3400" dirty="0"/>
          </a:p>
          <a:p>
            <a:pPr marL="0" indent="0">
              <a:buNone/>
            </a:pPr>
            <a:r>
              <a:rPr lang="en-US" sz="3400" dirty="0"/>
              <a:t> </a:t>
            </a:r>
            <a:r>
              <a:rPr lang="en-US" sz="3400" dirty="0" smtClean="0"/>
              <a:t>    -</a:t>
            </a:r>
            <a:r>
              <a:rPr lang="en-US" sz="3400" dirty="0"/>
              <a:t>Al Capone, an Italian-American </a:t>
            </a:r>
            <a:r>
              <a:rPr lang="en-US" sz="3400" dirty="0" smtClean="0"/>
              <a:t>gangster</a:t>
            </a:r>
          </a:p>
          <a:p>
            <a:pPr marL="0" indent="0">
              <a:buNone/>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11</a:t>
            </a:fld>
            <a:endParaRPr lang="en-US"/>
          </a:p>
        </p:txBody>
      </p:sp>
      <p:sp>
        <p:nvSpPr>
          <p:cNvPr id="6" name="Flowchart: Process 5"/>
          <p:cNvSpPr/>
          <p:nvPr/>
        </p:nvSpPr>
        <p:spPr>
          <a:xfrm>
            <a:off x="3811978" y="721582"/>
            <a:ext cx="1933699"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Sword and Shield </a:t>
            </a:r>
            <a:endParaRPr lang="en-US" dirty="0"/>
          </a:p>
        </p:txBody>
      </p:sp>
      <p:sp>
        <p:nvSpPr>
          <p:cNvPr id="7" name="Flowchart: Process 6"/>
          <p:cNvSpPr/>
          <p:nvPr/>
        </p:nvSpPr>
        <p:spPr>
          <a:xfrm>
            <a:off x="7376557" y="721582"/>
            <a:ext cx="2068286"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Sword </a:t>
            </a:r>
            <a:r>
              <a:rPr lang="en-US" dirty="0" smtClean="0"/>
              <a:t> or Shield </a:t>
            </a:r>
            <a:endParaRPr lang="en-US" dirty="0"/>
          </a:p>
        </p:txBody>
      </p:sp>
      <p:sp>
        <p:nvSpPr>
          <p:cNvPr id="8" name="Flowchart: Process 7"/>
          <p:cNvSpPr/>
          <p:nvPr/>
        </p:nvSpPr>
        <p:spPr>
          <a:xfrm>
            <a:off x="6103917" y="721582"/>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 </a:t>
            </a:r>
            <a:endParaRPr lang="en-US" dirty="0"/>
          </a:p>
        </p:txBody>
      </p:sp>
      <p:pic>
        <p:nvPicPr>
          <p:cNvPr id="11" name="Picture 10"/>
          <p:cNvPicPr>
            <a:picLocks noChangeAspect="1"/>
          </p:cNvPicPr>
          <p:nvPr/>
        </p:nvPicPr>
        <p:blipFill>
          <a:blip r:embed="rId2"/>
          <a:stretch>
            <a:fillRect/>
          </a:stretch>
        </p:blipFill>
        <p:spPr>
          <a:xfrm>
            <a:off x="3013920" y="3788229"/>
            <a:ext cx="3082080" cy="2049040"/>
          </a:xfrm>
          <a:prstGeom prst="rect">
            <a:avLst/>
          </a:prstGeom>
        </p:spPr>
      </p:pic>
    </p:spTree>
    <p:extLst>
      <p:ext uri="{BB962C8B-B14F-4D97-AF65-F5344CB8AC3E}">
        <p14:creationId xmlns:p14="http://schemas.microsoft.com/office/powerpoint/2010/main" xmlns="" val="3456482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r>
              <a:rPr lang="en-US" dirty="0"/>
              <a:t>The </a:t>
            </a:r>
            <a:r>
              <a:rPr lang="en-US" dirty="0" smtClean="0"/>
              <a:t>Negotiation Process: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r>
              <a:rPr lang="en-US" dirty="0" smtClean="0"/>
              <a:t>The </a:t>
            </a:r>
            <a:r>
              <a:rPr lang="en-US" dirty="0"/>
              <a:t>negotiating process involves balancing matters between two parties so that the </a:t>
            </a:r>
            <a:r>
              <a:rPr lang="en-US" dirty="0">
                <a:solidFill>
                  <a:srgbClr val="FF0000"/>
                </a:solidFill>
              </a:rPr>
              <a:t>negotiator not only get what he wants </a:t>
            </a:r>
            <a:r>
              <a:rPr lang="en-US" dirty="0"/>
              <a:t>but also </a:t>
            </a:r>
            <a:r>
              <a:rPr lang="en-US" dirty="0">
                <a:solidFill>
                  <a:srgbClr val="FF0000"/>
                </a:solidFill>
              </a:rPr>
              <a:t>get what he wants in the best possible way </a:t>
            </a:r>
            <a:r>
              <a:rPr lang="en-US" dirty="0"/>
              <a:t>(Forsyth, 2009). </a:t>
            </a:r>
            <a:r>
              <a:rPr lang="en-US" dirty="0" smtClean="0"/>
              <a:t>Companies </a:t>
            </a:r>
            <a:r>
              <a:rPr lang="en-US" dirty="0"/>
              <a:t>should pay more attention on how to get at the destination but also at the same time should not lose the sight of the destination. It is all about the process. </a:t>
            </a:r>
            <a:r>
              <a:rPr lang="en-US" dirty="0" smtClean="0"/>
              <a:t> </a:t>
            </a: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12</a:t>
            </a:fld>
            <a:endParaRPr lang="en-US"/>
          </a:p>
        </p:txBody>
      </p:sp>
      <p:sp>
        <p:nvSpPr>
          <p:cNvPr id="5" name="Rounded Rectangular Callout 4"/>
          <p:cNvSpPr/>
          <p:nvPr/>
        </p:nvSpPr>
        <p:spPr>
          <a:xfrm>
            <a:off x="5225143" y="5035138"/>
            <a:ext cx="3800104" cy="925195"/>
          </a:xfrm>
          <a:prstGeom prst="wedgeRoundRectCallout">
            <a:avLst>
              <a:gd name="adj1" fmla="val -18021"/>
              <a:gd name="adj2" fmla="val -1518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By getting as well as maintaining the relationship</a:t>
            </a:r>
          </a:p>
          <a:p>
            <a:pPr algn="ctr"/>
            <a:r>
              <a:rPr lang="en-US" dirty="0" err="1"/>
              <a:t>সাপ</a:t>
            </a:r>
            <a:r>
              <a:rPr lang="en-US" dirty="0"/>
              <a:t> </a:t>
            </a:r>
            <a:r>
              <a:rPr lang="en-US" dirty="0" err="1"/>
              <a:t>মারল</a:t>
            </a:r>
            <a:r>
              <a:rPr lang="en-US" dirty="0"/>
              <a:t> </a:t>
            </a:r>
            <a:r>
              <a:rPr lang="en-US" dirty="0" err="1"/>
              <a:t>এবং</a:t>
            </a:r>
            <a:r>
              <a:rPr lang="en-US" dirty="0"/>
              <a:t> </a:t>
            </a:r>
            <a:r>
              <a:rPr lang="en-US" dirty="0" err="1"/>
              <a:t>লাঠি</a:t>
            </a:r>
            <a:r>
              <a:rPr lang="en-US" dirty="0"/>
              <a:t> ও </a:t>
            </a:r>
            <a:r>
              <a:rPr lang="en-US" dirty="0" err="1"/>
              <a:t>ভাঙল</a:t>
            </a:r>
            <a:r>
              <a:rPr lang="en-US" dirty="0"/>
              <a:t> </a:t>
            </a:r>
            <a:r>
              <a:rPr lang="en-US" dirty="0" err="1"/>
              <a:t>না</a:t>
            </a:r>
            <a:r>
              <a:rPr lang="en-US" dirty="0" smtClean="0"/>
              <a:t>…</a:t>
            </a:r>
            <a:endParaRPr lang="en-US" dirty="0"/>
          </a:p>
        </p:txBody>
      </p:sp>
    </p:spTree>
    <p:extLst>
      <p:ext uri="{BB962C8B-B14F-4D97-AF65-F5344CB8AC3E}">
        <p14:creationId xmlns:p14="http://schemas.microsoft.com/office/powerpoint/2010/main" xmlns="" val="150118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5" name="Content Placeholder 4"/>
          <p:cNvGraphicFramePr>
            <a:graphicFrameLocks noGrp="1"/>
          </p:cNvGraphicFramePr>
          <p:nvPr>
            <p:ph idx="1"/>
          </p:nvPr>
        </p:nvGraphicFramePr>
        <p:xfrm>
          <a:off x="799012" y="509451"/>
          <a:ext cx="10515600" cy="6348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CB0064AB-2946-4EE5-A03F-11ED4BDCC6A8}" type="slidenum">
              <a:rPr lang="en-US" smtClean="0"/>
              <a:pPr/>
              <a:t>13</a:t>
            </a:fld>
            <a:endParaRPr lang="en-US"/>
          </a:p>
        </p:txBody>
      </p:sp>
      <p:sp>
        <p:nvSpPr>
          <p:cNvPr id="6" name="Rounded Rectangular Callout 5"/>
          <p:cNvSpPr/>
          <p:nvPr/>
        </p:nvSpPr>
        <p:spPr>
          <a:xfrm>
            <a:off x="8882743" y="613954"/>
            <a:ext cx="2978331" cy="1461734"/>
          </a:xfrm>
          <a:prstGeom prst="wedgeRoundRectCallout">
            <a:avLst>
              <a:gd name="adj1" fmla="val -116196"/>
              <a:gd name="adj2" fmla="val 1590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rPr>
              <a:t>‘Negotiation’ is the </a:t>
            </a:r>
            <a:r>
              <a:rPr lang="en-US" b="1" i="1" dirty="0" smtClean="0">
                <a:solidFill>
                  <a:schemeClr val="tx1"/>
                </a:solidFill>
              </a:rPr>
              <a:t>first step</a:t>
            </a:r>
            <a:r>
              <a:rPr lang="en-US" b="1" dirty="0" smtClean="0">
                <a:solidFill>
                  <a:schemeClr val="tx1"/>
                </a:solidFill>
              </a:rPr>
              <a:t> in the resolving any dispute through any other methods.</a:t>
            </a:r>
            <a:endParaRPr lang="en-US"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 dirty="0" smtClean="0"/>
              <a:t>.</a:t>
            </a:r>
            <a:endParaRPr lang="en-US" sz="800"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1159099" y="365125"/>
            <a:ext cx="9556124" cy="6100069"/>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14</a:t>
            </a:fld>
            <a:endParaRPr lang="en-US"/>
          </a:p>
        </p:txBody>
      </p:sp>
    </p:spTree>
    <p:extLst>
      <p:ext uri="{BB962C8B-B14F-4D97-AF65-F5344CB8AC3E}">
        <p14:creationId xmlns="" xmlns:p14="http://schemas.microsoft.com/office/powerpoint/2010/main" val="12243151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style>
          <a:lnRef idx="1">
            <a:schemeClr val="accent4"/>
          </a:lnRef>
          <a:fillRef idx="2">
            <a:schemeClr val="accent4"/>
          </a:fillRef>
          <a:effectRef idx="1">
            <a:schemeClr val="accent4"/>
          </a:effectRef>
          <a:fontRef idx="minor">
            <a:schemeClr val="dk1"/>
          </a:fontRef>
        </p:style>
        <p:txBody>
          <a:bodyPr/>
          <a:lstStyle/>
          <a:p>
            <a:pPr marL="0" indent="0">
              <a:buNone/>
            </a:pPr>
            <a:endParaRPr lang="en-US" dirty="0" smtClean="0"/>
          </a:p>
          <a:p>
            <a:pPr marL="0" indent="0">
              <a:buNone/>
            </a:pPr>
            <a:endParaRPr lang="en-US" dirty="0"/>
          </a:p>
          <a:p>
            <a:pPr marL="0" indent="0">
              <a:buNone/>
            </a:pPr>
            <a:r>
              <a:rPr lang="en-US" sz="3800" dirty="0">
                <a:latin typeface="Georgia" panose="02040502050405020303" pitchFamily="18" charset="0"/>
              </a:rPr>
              <a:t>Scopes of Negotiation for Corporate Officials</a:t>
            </a:r>
            <a:endParaRPr lang="en-US" sz="3800"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15</a:t>
            </a:fld>
            <a:endParaRPr lang="en-US"/>
          </a:p>
        </p:txBody>
      </p:sp>
    </p:spTree>
    <p:extLst>
      <p:ext uri="{BB962C8B-B14F-4D97-AF65-F5344CB8AC3E}">
        <p14:creationId xmlns="" xmlns:p14="http://schemas.microsoft.com/office/powerpoint/2010/main" val="2864919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a:t>
            </a:r>
            <a:r>
              <a:rPr lang="en-US" sz="3800" b="1" dirty="0"/>
              <a:t>: </a:t>
            </a:r>
          </a:p>
        </p:txBody>
      </p:sp>
      <p:sp>
        <p:nvSpPr>
          <p:cNvPr id="3" name="Content Placeholder 2"/>
          <p:cNvSpPr>
            <a:spLocks noGrp="1"/>
          </p:cNvSpPr>
          <p:nvPr>
            <p:ph idx="1"/>
          </p:nvPr>
        </p:nvSpPr>
        <p:spPr/>
        <p:txBody>
          <a:bodyPr>
            <a:normAutofit/>
          </a:bodyPr>
          <a:lstStyle/>
          <a:p>
            <a:pPr marL="0" indent="0">
              <a:buNone/>
            </a:pPr>
            <a:endParaRPr lang="en-US" b="1" u="sng" dirty="0" smtClean="0"/>
          </a:p>
          <a:p>
            <a:pPr marL="0" indent="0" algn="just">
              <a:buNone/>
            </a:pPr>
            <a:r>
              <a:rPr lang="en-US" b="1" dirty="0" smtClean="0"/>
              <a:t> </a:t>
            </a:r>
            <a:endParaRPr lang="en-US" sz="3600" dirty="0">
              <a:latin typeface="Georgia" panose="02040502050405020303" pitchFamily="18" charset="0"/>
            </a:endParaRPr>
          </a:p>
          <a:p>
            <a:pPr marL="0" indent="0" algn="just">
              <a:buNone/>
            </a:pPr>
            <a:r>
              <a:rPr lang="en-US" sz="3400" dirty="0">
                <a:latin typeface="Georgia" panose="02040502050405020303" pitchFamily="18" charset="0"/>
              </a:rPr>
              <a:t>Some </a:t>
            </a:r>
            <a:r>
              <a:rPr lang="en-US" sz="3400" dirty="0" smtClean="0">
                <a:latin typeface="Georgia" panose="02040502050405020303" pitchFamily="18" charset="0"/>
              </a:rPr>
              <a:t>options/scopes </a:t>
            </a:r>
            <a:r>
              <a:rPr lang="en-US" sz="3400" dirty="0">
                <a:latin typeface="Georgia" panose="02040502050405020303" pitchFamily="18" charset="0"/>
              </a:rPr>
              <a:t>might be very much unrealistic for some, but realistic for others. </a:t>
            </a:r>
            <a:endParaRPr lang="en-US" sz="3400" dirty="0" smtClean="0">
              <a:latin typeface="Georgia" panose="02040502050405020303" pitchFamily="18" charset="0"/>
            </a:endParaRPr>
          </a:p>
          <a:p>
            <a:pPr marL="0" indent="0" algn="just">
              <a:buNone/>
            </a:pPr>
            <a:endParaRPr lang="en-US" sz="3400" dirty="0" smtClean="0">
              <a:latin typeface="Georgia" panose="02040502050405020303" pitchFamily="18" charset="0"/>
            </a:endParaRPr>
          </a:p>
          <a:p>
            <a:pPr marL="0" indent="0" algn="just">
              <a:buNone/>
            </a:pPr>
            <a:r>
              <a:rPr lang="en-US" sz="3400" dirty="0" smtClean="0">
                <a:latin typeface="Georgia" panose="02040502050405020303" pitchFamily="18" charset="0"/>
              </a:rPr>
              <a:t>Possible </a:t>
            </a:r>
            <a:r>
              <a:rPr lang="en-US" sz="3400" dirty="0">
                <a:latin typeface="Georgia" panose="02040502050405020303" pitchFamily="18" charset="0"/>
              </a:rPr>
              <a:t>scopes might </a:t>
            </a:r>
            <a:r>
              <a:rPr lang="en-US" sz="3400" dirty="0" smtClean="0">
                <a:latin typeface="Georgia" panose="02040502050405020303" pitchFamily="18" charset="0"/>
              </a:rPr>
              <a:t>be as follows:  </a:t>
            </a:r>
            <a:endParaRPr lang="en-US" sz="3400" dirty="0">
              <a:latin typeface="Georgia" panose="02040502050405020303"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16</a:t>
            </a:fld>
            <a:endParaRPr lang="en-US"/>
          </a:p>
        </p:txBody>
      </p:sp>
    </p:spTree>
    <p:extLst>
      <p:ext uri="{BB962C8B-B14F-4D97-AF65-F5344CB8AC3E}">
        <p14:creationId xmlns="" xmlns:p14="http://schemas.microsoft.com/office/powerpoint/2010/main" val="2401398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pPr marL="0" indent="0">
              <a:buNone/>
            </a:pPr>
            <a:r>
              <a:rPr lang="en-US" b="1" u="sng" dirty="0" smtClean="0">
                <a:latin typeface="Georgia" panose="02040502050405020303" pitchFamily="18" charset="0"/>
              </a:rPr>
              <a:t>Scope-1:  Any Corporate or Commercial Dispute</a:t>
            </a:r>
            <a:r>
              <a:rPr lang="en-US" b="1" dirty="0" smtClean="0">
                <a:latin typeface="Georgia" panose="02040502050405020303" pitchFamily="18" charset="0"/>
              </a:rPr>
              <a:t>:</a:t>
            </a:r>
          </a:p>
          <a:p>
            <a:pPr marL="0" indent="0">
              <a:buNone/>
            </a:pPr>
            <a:endParaRPr lang="en-US" b="1" dirty="0" smtClean="0">
              <a:latin typeface="Georgia" panose="02040502050405020303" pitchFamily="18" charset="0"/>
            </a:endParaRPr>
          </a:p>
          <a:p>
            <a:pPr marL="0" indent="0">
              <a:buNone/>
            </a:pPr>
            <a:endParaRPr lang="en-US" b="1" dirty="0">
              <a:latin typeface="Georgia" panose="02040502050405020303" pitchFamily="18" charset="0"/>
            </a:endParaRPr>
          </a:p>
          <a:p>
            <a:pPr marL="0" indent="0">
              <a:buNone/>
            </a:pPr>
            <a:r>
              <a:rPr lang="en-US" b="1" dirty="0" smtClean="0">
                <a:latin typeface="Georgia" panose="02040502050405020303" pitchFamily="18" charset="0"/>
              </a:rPr>
              <a:t>  </a:t>
            </a:r>
          </a:p>
          <a:p>
            <a:pPr marL="0" indent="0">
              <a:buNone/>
            </a:pPr>
            <a:endParaRPr lang="en-US" dirty="0" smtClean="0">
              <a:latin typeface="Georgia" panose="02040502050405020303" pitchFamily="18" charset="0"/>
            </a:endParaRPr>
          </a:p>
          <a:p>
            <a:pPr marL="0" indent="0">
              <a:buNone/>
            </a:pPr>
            <a:r>
              <a:rPr lang="en-US" dirty="0" smtClean="0">
                <a:latin typeface="Georgia" panose="02040502050405020303" pitchFamily="18" charset="0"/>
              </a:rPr>
              <a:t>Negotiation should be the earlier step to resolve any Corporate </a:t>
            </a:r>
            <a:r>
              <a:rPr lang="en-US" dirty="0">
                <a:latin typeface="Georgia" panose="02040502050405020303" pitchFamily="18" charset="0"/>
              </a:rPr>
              <a:t>or Commercial Dispute </a:t>
            </a:r>
            <a:r>
              <a:rPr lang="en-US" dirty="0" smtClean="0">
                <a:latin typeface="Georgia" panose="02040502050405020303" pitchFamily="18" charset="0"/>
              </a:rPr>
              <a:t>before going </a:t>
            </a:r>
            <a:r>
              <a:rPr lang="en-US" dirty="0">
                <a:latin typeface="Georgia" panose="02040502050405020303" pitchFamily="18" charset="0"/>
              </a:rPr>
              <a:t>to </a:t>
            </a:r>
            <a:r>
              <a:rPr lang="en-US" dirty="0" smtClean="0">
                <a:latin typeface="Georgia" panose="02040502050405020303" pitchFamily="18" charset="0"/>
              </a:rPr>
              <a:t>Mediation, Arbitration </a:t>
            </a:r>
            <a:r>
              <a:rPr lang="en-US" dirty="0">
                <a:latin typeface="Georgia" panose="02040502050405020303" pitchFamily="18" charset="0"/>
              </a:rPr>
              <a:t>or </a:t>
            </a:r>
            <a:r>
              <a:rPr lang="en-US" dirty="0" smtClean="0">
                <a:latin typeface="Georgia" panose="02040502050405020303" pitchFamily="18" charset="0"/>
              </a:rPr>
              <a:t>Litigation.  </a:t>
            </a:r>
            <a:endParaRPr lang="en-US" dirty="0"/>
          </a:p>
        </p:txBody>
      </p:sp>
      <p:pic>
        <p:nvPicPr>
          <p:cNvPr id="5" name="Picture 4"/>
          <p:cNvPicPr>
            <a:picLocks noChangeAspect="1"/>
          </p:cNvPicPr>
          <p:nvPr/>
        </p:nvPicPr>
        <p:blipFill>
          <a:blip r:embed="rId2"/>
          <a:stretch>
            <a:fillRect/>
          </a:stretch>
        </p:blipFill>
        <p:spPr>
          <a:xfrm>
            <a:off x="4778061" y="2292439"/>
            <a:ext cx="2369714" cy="2125015"/>
          </a:xfrm>
          <a:prstGeom prst="rect">
            <a:avLst/>
          </a:prstGeom>
        </p:spPr>
      </p:pic>
      <p:sp>
        <p:nvSpPr>
          <p:cNvPr id="4" name="Slide Number Placeholder 3"/>
          <p:cNvSpPr>
            <a:spLocks noGrp="1"/>
          </p:cNvSpPr>
          <p:nvPr>
            <p:ph type="sldNum" sz="quarter" idx="12"/>
          </p:nvPr>
        </p:nvSpPr>
        <p:spPr/>
        <p:txBody>
          <a:bodyPr/>
          <a:lstStyle/>
          <a:p>
            <a:fld id="{CB0064AB-2946-4EE5-A03F-11ED4BDCC6A8}" type="slidenum">
              <a:rPr lang="en-US" smtClean="0"/>
              <a:pPr/>
              <a:t>17</a:t>
            </a:fld>
            <a:endParaRPr lang="en-US"/>
          </a:p>
        </p:txBody>
      </p:sp>
    </p:spTree>
    <p:extLst>
      <p:ext uri="{BB962C8B-B14F-4D97-AF65-F5344CB8AC3E}">
        <p14:creationId xmlns="" xmlns:p14="http://schemas.microsoft.com/office/powerpoint/2010/main" val="2490418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pPr marL="0" indent="0">
              <a:buNone/>
            </a:pPr>
            <a:endParaRPr lang="en-US" b="1" dirty="0" smtClean="0"/>
          </a:p>
          <a:p>
            <a:pPr marL="0" indent="0">
              <a:buNone/>
            </a:pPr>
            <a:r>
              <a:rPr lang="en-US" b="1" u="sng" dirty="0" smtClean="0">
                <a:latin typeface="Georgia" panose="02040502050405020303" pitchFamily="18" charset="0"/>
              </a:rPr>
              <a:t>Scope-2:  </a:t>
            </a:r>
            <a:r>
              <a:rPr lang="en-US" b="1" u="sng" dirty="0">
                <a:latin typeface="Georgia" panose="02040502050405020303" pitchFamily="18" charset="0"/>
              </a:rPr>
              <a:t>Salary</a:t>
            </a:r>
            <a:r>
              <a:rPr lang="en-US" b="1" dirty="0" smtClean="0">
                <a:latin typeface="Georgia" panose="02040502050405020303" pitchFamily="18" charset="0"/>
              </a:rPr>
              <a:t>:  </a:t>
            </a:r>
          </a:p>
          <a:p>
            <a:pPr marL="0" indent="0">
              <a:buNone/>
            </a:pPr>
            <a:r>
              <a:rPr lang="en-US" dirty="0" smtClean="0">
                <a:latin typeface="Georgia" panose="02040502050405020303" pitchFamily="18" charset="0"/>
              </a:rPr>
              <a:t>You </a:t>
            </a:r>
            <a:r>
              <a:rPr lang="en-US" dirty="0">
                <a:latin typeface="Georgia" panose="02040502050405020303" pitchFamily="18" charset="0"/>
              </a:rPr>
              <a:t>can claim </a:t>
            </a:r>
            <a:r>
              <a:rPr lang="en-US" dirty="0" smtClean="0">
                <a:latin typeface="Georgia" panose="02040502050405020303" pitchFamily="18" charset="0"/>
              </a:rPr>
              <a:t>better salary if </a:t>
            </a:r>
            <a:r>
              <a:rPr lang="en-US" dirty="0">
                <a:latin typeface="Georgia" panose="02040502050405020303" pitchFamily="18" charset="0"/>
              </a:rPr>
              <a:t>you think you deserve</a:t>
            </a:r>
            <a:r>
              <a:rPr lang="en-US" sz="3400" dirty="0">
                <a:latin typeface="Georgia" panose="02040502050405020303" pitchFamily="18" charset="0"/>
              </a:rPr>
              <a:t>.</a:t>
            </a:r>
            <a:r>
              <a:rPr lang="en-US" dirty="0"/>
              <a:t> </a:t>
            </a:r>
          </a:p>
        </p:txBody>
      </p:sp>
      <p:pic>
        <p:nvPicPr>
          <p:cNvPr id="4" name="Picture 3" descr="Young businesswoman speaking during a job interview."/>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769591" y="3655838"/>
            <a:ext cx="2709258" cy="1741662"/>
          </a:xfrm>
          <a:prstGeom prst="rect">
            <a:avLst/>
          </a:prstGeom>
          <a:noFill/>
          <a:ln>
            <a:noFill/>
          </a:ln>
        </p:spPr>
      </p:pic>
      <p:sp>
        <p:nvSpPr>
          <p:cNvPr id="5" name="Slide Number Placeholder 4"/>
          <p:cNvSpPr>
            <a:spLocks noGrp="1"/>
          </p:cNvSpPr>
          <p:nvPr>
            <p:ph type="sldNum" sz="quarter" idx="12"/>
          </p:nvPr>
        </p:nvSpPr>
        <p:spPr/>
        <p:txBody>
          <a:bodyPr/>
          <a:lstStyle/>
          <a:p>
            <a:fld id="{CB0064AB-2946-4EE5-A03F-11ED4BDCC6A8}" type="slidenum">
              <a:rPr lang="en-US" smtClean="0"/>
              <a:pPr/>
              <a:t>18</a:t>
            </a:fld>
            <a:endParaRPr lang="en-US"/>
          </a:p>
        </p:txBody>
      </p:sp>
    </p:spTree>
    <p:extLst>
      <p:ext uri="{BB962C8B-B14F-4D97-AF65-F5344CB8AC3E}">
        <p14:creationId xmlns="" xmlns:p14="http://schemas.microsoft.com/office/powerpoint/2010/main" val="1169550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pPr marL="0" indent="0">
              <a:buNone/>
            </a:pPr>
            <a:endParaRPr lang="en-US" dirty="0" smtClean="0">
              <a:latin typeface="Georgia" panose="02040502050405020303" pitchFamily="18" charset="0"/>
            </a:endParaRPr>
          </a:p>
          <a:p>
            <a:pPr marL="0" indent="0">
              <a:buNone/>
            </a:pPr>
            <a:r>
              <a:rPr lang="en-US" b="1" u="sng" dirty="0" smtClean="0">
                <a:latin typeface="Georgia" panose="02040502050405020303" pitchFamily="18" charset="0"/>
              </a:rPr>
              <a:t>Scope-3: Additional </a:t>
            </a:r>
            <a:r>
              <a:rPr lang="en-US" b="1" u="sng" dirty="0">
                <a:latin typeface="Georgia" panose="02040502050405020303" pitchFamily="18" charset="0"/>
              </a:rPr>
              <a:t>Vacation Time</a:t>
            </a:r>
            <a:r>
              <a:rPr lang="en-US" b="1" dirty="0">
                <a:latin typeface="Georgia" panose="02040502050405020303" pitchFamily="18" charset="0"/>
              </a:rPr>
              <a:t>: </a:t>
            </a:r>
            <a:endParaRPr lang="en-US" b="1" dirty="0" smtClean="0">
              <a:latin typeface="Georgia" panose="02040502050405020303" pitchFamily="18" charset="0"/>
            </a:endParaRPr>
          </a:p>
          <a:p>
            <a:pPr marL="0" indent="0">
              <a:buNone/>
            </a:pPr>
            <a:endParaRPr lang="en-US" sz="3400" b="1" dirty="0" smtClean="0">
              <a:latin typeface="Georgia" panose="02040502050405020303" pitchFamily="18" charset="0"/>
            </a:endParaRPr>
          </a:p>
          <a:p>
            <a:pPr marL="0" indent="0">
              <a:buNone/>
            </a:pPr>
            <a:endParaRPr lang="en-US" sz="3400" b="1" dirty="0" smtClean="0">
              <a:latin typeface="Georgia" panose="02040502050405020303" pitchFamily="18" charset="0"/>
            </a:endParaRPr>
          </a:p>
          <a:p>
            <a:pPr marL="0" indent="0">
              <a:buNone/>
            </a:pPr>
            <a:r>
              <a:rPr lang="en-US" sz="3400" dirty="0" smtClean="0">
                <a:latin typeface="Georgia" panose="02040502050405020303" pitchFamily="18" charset="0"/>
              </a:rPr>
              <a:t>Getting </a:t>
            </a:r>
            <a:r>
              <a:rPr lang="en-US" sz="3400" dirty="0">
                <a:latin typeface="Georgia" panose="02040502050405020303" pitchFamily="18" charset="0"/>
              </a:rPr>
              <a:t>a few extra vacation days to lie on a white sandy beach staring at crystal blue water might be worth more to you than a higher salary</a:t>
            </a:r>
            <a:r>
              <a:rPr lang="en-US" sz="3400" dirty="0" smtClean="0">
                <a:latin typeface="Georgia" panose="02040502050405020303" pitchFamily="18" charset="0"/>
              </a:rPr>
              <a:t>.</a:t>
            </a:r>
            <a:endParaRPr lang="en-US" sz="3400" dirty="0">
              <a:latin typeface="Georgia" panose="02040502050405020303" pitchFamily="18" charset="0"/>
            </a:endParaRPr>
          </a:p>
        </p:txBody>
      </p:sp>
      <p:pic>
        <p:nvPicPr>
          <p:cNvPr id="4" name="Picture 3"/>
          <p:cNvPicPr>
            <a:picLocks noChangeAspect="1"/>
          </p:cNvPicPr>
          <p:nvPr/>
        </p:nvPicPr>
        <p:blipFill>
          <a:blip r:embed="rId2" cstate="print"/>
          <a:stretch>
            <a:fillRect/>
          </a:stretch>
        </p:blipFill>
        <p:spPr>
          <a:xfrm>
            <a:off x="7405350" y="2040903"/>
            <a:ext cx="2949261" cy="1960391"/>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19</a:t>
            </a:fld>
            <a:endParaRPr lang="en-US"/>
          </a:p>
        </p:txBody>
      </p:sp>
    </p:spTree>
    <p:extLst>
      <p:ext uri="{BB962C8B-B14F-4D97-AF65-F5344CB8AC3E}">
        <p14:creationId xmlns="" xmlns:p14="http://schemas.microsoft.com/office/powerpoint/2010/main" val="2103140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a:t>
            </a:r>
            <a:r>
              <a:rPr lang="en-US" b="1" dirty="0" smtClean="0"/>
              <a:t>                </a:t>
            </a:r>
            <a:r>
              <a:rPr lang="en-US" sz="6700" b="1" u="sng" dirty="0" smtClean="0">
                <a:latin typeface="Georgia" panose="02040502050405020303" pitchFamily="18" charset="0"/>
              </a:rPr>
              <a:t>A </a:t>
            </a:r>
            <a:r>
              <a:rPr lang="en-US" sz="6700" b="1" u="sng" dirty="0">
                <a:latin typeface="Georgia" panose="02040502050405020303" pitchFamily="18" charset="0"/>
              </a:rPr>
              <a:t>Training on </a:t>
            </a:r>
            <a:r>
              <a:rPr lang="en-US" u="sng" dirty="0"/>
              <a:t/>
            </a:r>
            <a:br>
              <a:rPr lang="en-US" u="sng" dirty="0"/>
            </a:br>
            <a:endParaRPr lang="en-US" dirty="0"/>
          </a:p>
        </p:txBody>
      </p:sp>
      <p:sp>
        <p:nvSpPr>
          <p:cNvPr id="3" name="Content Placeholder 2"/>
          <p:cNvSpPr>
            <a:spLocks noGrp="1"/>
          </p:cNvSpPr>
          <p:nvPr>
            <p:ph idx="1"/>
          </p:nvPr>
        </p:nvSpPr>
        <p:spPr/>
        <p:txBody>
          <a:bodyPr/>
          <a:lstStyle/>
          <a:p>
            <a:pPr marL="0" indent="0" algn="ctr">
              <a:buNone/>
            </a:pPr>
            <a:endParaRPr lang="en-US" sz="3600" b="1" dirty="0" smtClean="0">
              <a:latin typeface="Georgia" panose="02040502050405020303" pitchFamily="18" charset="0"/>
            </a:endParaRPr>
          </a:p>
          <a:p>
            <a:pPr marL="0" indent="0" algn="ctr">
              <a:buNone/>
            </a:pPr>
            <a:r>
              <a:rPr lang="en-US" sz="3600" b="1" u="sng" dirty="0" smtClean="0">
                <a:latin typeface="Georgia" panose="02040502050405020303" pitchFamily="18" charset="0"/>
              </a:rPr>
              <a:t>The </a:t>
            </a:r>
            <a:r>
              <a:rPr lang="en-US" sz="3600" b="1" u="sng" dirty="0">
                <a:latin typeface="Georgia" panose="02040502050405020303" pitchFamily="18" charset="0"/>
              </a:rPr>
              <a:t>Art of Negotiation</a:t>
            </a:r>
            <a:r>
              <a:rPr lang="en-US" sz="3600" b="1" dirty="0">
                <a:latin typeface="Georgia" panose="02040502050405020303" pitchFamily="18" charset="0"/>
              </a:rPr>
              <a:t>: </a:t>
            </a:r>
          </a:p>
          <a:p>
            <a:pPr marL="0" indent="0" algn="ctr">
              <a:buNone/>
            </a:pPr>
            <a:r>
              <a:rPr lang="en-US" sz="3600" b="1" dirty="0">
                <a:latin typeface="Georgia" panose="02040502050405020303" pitchFamily="18" charset="0"/>
              </a:rPr>
              <a:t>Less formal and more effective </a:t>
            </a:r>
          </a:p>
          <a:p>
            <a:pPr marL="0" indent="0" algn="ctr">
              <a:buNone/>
            </a:pPr>
            <a:r>
              <a:rPr lang="en-US" sz="3600" b="1" dirty="0">
                <a:latin typeface="Georgia" panose="02040502050405020303" pitchFamily="18" charset="0"/>
              </a:rPr>
              <a:t>Method Of  ADR. </a:t>
            </a:r>
            <a:endParaRPr lang="en-US" sz="3600" dirty="0">
              <a:latin typeface="Georgia" panose="02040502050405020303" pitchFamily="18" charset="0"/>
            </a:endParaRPr>
          </a:p>
          <a:p>
            <a:pPr marL="0" indent="0">
              <a:buNone/>
            </a:pPr>
            <a:endParaRPr lang="en-US" dirty="0">
              <a:latin typeface="Georgia" panose="02040502050405020303"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2</a:t>
            </a:fld>
            <a:endParaRPr lang="en-US"/>
          </a:p>
        </p:txBody>
      </p:sp>
    </p:spTree>
    <p:extLst>
      <p:ext uri="{BB962C8B-B14F-4D97-AF65-F5344CB8AC3E}">
        <p14:creationId xmlns="" xmlns:p14="http://schemas.microsoft.com/office/powerpoint/2010/main" val="9630385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endParaRPr lang="en-US" dirty="0" smtClean="0"/>
          </a:p>
          <a:p>
            <a:pPr marL="0" indent="0">
              <a:buNone/>
            </a:pPr>
            <a:r>
              <a:rPr lang="en-US" b="1" u="sng" dirty="0" smtClean="0">
                <a:latin typeface="Georgia" panose="02040502050405020303" pitchFamily="18" charset="0"/>
              </a:rPr>
              <a:t>Scope- 4: Flexible </a:t>
            </a:r>
            <a:r>
              <a:rPr lang="en-US" b="1" u="sng" dirty="0">
                <a:latin typeface="Georgia" panose="02040502050405020303" pitchFamily="18" charset="0"/>
              </a:rPr>
              <a:t>Scheduling</a:t>
            </a:r>
            <a:r>
              <a:rPr lang="en-US" b="1" dirty="0" smtClean="0">
                <a:latin typeface="Georgia" panose="02040502050405020303" pitchFamily="18" charset="0"/>
              </a:rPr>
              <a:t>:  </a:t>
            </a:r>
          </a:p>
          <a:p>
            <a:pPr marL="0" indent="0">
              <a:buNone/>
            </a:pPr>
            <a:endParaRPr lang="en-US" b="1" dirty="0">
              <a:latin typeface="Georgia" panose="02040502050405020303" pitchFamily="18" charset="0"/>
            </a:endParaRPr>
          </a:p>
          <a:p>
            <a:pPr marL="0" indent="0">
              <a:buNone/>
            </a:pPr>
            <a:endParaRPr lang="en-US" b="1" dirty="0" smtClean="0">
              <a:latin typeface="Georgia" panose="02040502050405020303" pitchFamily="18" charset="0"/>
            </a:endParaRPr>
          </a:p>
          <a:p>
            <a:endParaRPr lang="en-US" sz="3400" dirty="0">
              <a:latin typeface="Georgia" panose="02040502050405020303" pitchFamily="18" charset="0"/>
            </a:endParaRPr>
          </a:p>
          <a:p>
            <a:pPr marL="0" indent="0">
              <a:buNone/>
            </a:pPr>
            <a:r>
              <a:rPr lang="en-US" sz="3400" dirty="0" smtClean="0">
                <a:latin typeface="Georgia" panose="02040502050405020303" pitchFamily="18" charset="0"/>
              </a:rPr>
              <a:t>Flexible </a:t>
            </a:r>
            <a:r>
              <a:rPr lang="en-US" sz="3400" dirty="0">
                <a:latin typeface="Georgia" panose="02040502050405020303" pitchFamily="18" charset="0"/>
              </a:rPr>
              <a:t>scheduling in some works, such as teaching, will boost up your energy to work better. </a:t>
            </a:r>
          </a:p>
          <a:p>
            <a:pPr marL="0" indent="0">
              <a:buNone/>
            </a:pPr>
            <a:endParaRPr lang="en-US" dirty="0"/>
          </a:p>
        </p:txBody>
      </p:sp>
      <p:pic>
        <p:nvPicPr>
          <p:cNvPr id="5" name="Picture 4"/>
          <p:cNvPicPr>
            <a:picLocks noChangeAspect="1"/>
          </p:cNvPicPr>
          <p:nvPr/>
        </p:nvPicPr>
        <p:blipFill>
          <a:blip r:embed="rId2"/>
          <a:stretch>
            <a:fillRect/>
          </a:stretch>
        </p:blipFill>
        <p:spPr>
          <a:xfrm>
            <a:off x="6769659" y="1825625"/>
            <a:ext cx="3623592" cy="2514555"/>
          </a:xfrm>
          <a:prstGeom prst="rect">
            <a:avLst/>
          </a:prstGeom>
        </p:spPr>
      </p:pic>
      <p:sp>
        <p:nvSpPr>
          <p:cNvPr id="4" name="Slide Number Placeholder 3"/>
          <p:cNvSpPr>
            <a:spLocks noGrp="1"/>
          </p:cNvSpPr>
          <p:nvPr>
            <p:ph type="sldNum" sz="quarter" idx="12"/>
          </p:nvPr>
        </p:nvSpPr>
        <p:spPr/>
        <p:txBody>
          <a:bodyPr/>
          <a:lstStyle/>
          <a:p>
            <a:fld id="{CB0064AB-2946-4EE5-A03F-11ED4BDCC6A8}" type="slidenum">
              <a:rPr lang="en-US" smtClean="0"/>
              <a:pPr/>
              <a:t>20</a:t>
            </a:fld>
            <a:endParaRPr lang="en-US"/>
          </a:p>
        </p:txBody>
      </p:sp>
    </p:spTree>
    <p:extLst>
      <p:ext uri="{BB962C8B-B14F-4D97-AF65-F5344CB8AC3E}">
        <p14:creationId xmlns="" xmlns:p14="http://schemas.microsoft.com/office/powerpoint/2010/main" val="35600104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pPr marL="0" indent="0">
              <a:buNone/>
            </a:pPr>
            <a:endParaRPr lang="en-US" b="1" dirty="0"/>
          </a:p>
          <a:p>
            <a:pPr marL="0" indent="0">
              <a:buNone/>
            </a:pPr>
            <a:r>
              <a:rPr lang="en-US" b="1" u="sng" dirty="0" smtClean="0">
                <a:latin typeface="Georgia" panose="02040502050405020303" pitchFamily="18" charset="0"/>
              </a:rPr>
              <a:t>Scope-5: </a:t>
            </a:r>
            <a:r>
              <a:rPr lang="en-US" b="1" u="sng" dirty="0">
                <a:latin typeface="Georgia" panose="02040502050405020303" pitchFamily="18" charset="0"/>
              </a:rPr>
              <a:t>Daycare Reimbursement</a:t>
            </a:r>
            <a:r>
              <a:rPr lang="en-US" dirty="0">
                <a:latin typeface="Georgia" panose="02040502050405020303" pitchFamily="18" charset="0"/>
              </a:rPr>
              <a:t>:</a:t>
            </a:r>
            <a:r>
              <a:rPr lang="en-US" sz="3400" dirty="0">
                <a:latin typeface="Georgia" panose="02040502050405020303" pitchFamily="18" charset="0"/>
              </a:rPr>
              <a:t> </a:t>
            </a:r>
            <a:endParaRPr lang="en-US" sz="3400" dirty="0" smtClean="0">
              <a:latin typeface="Georgia" panose="02040502050405020303" pitchFamily="18" charset="0"/>
            </a:endParaRPr>
          </a:p>
          <a:p>
            <a:pPr marL="0" indent="0">
              <a:buNone/>
            </a:pPr>
            <a:r>
              <a:rPr lang="en-US" sz="3400" dirty="0" smtClean="0">
                <a:latin typeface="Georgia" panose="02040502050405020303" pitchFamily="18" charset="0"/>
              </a:rPr>
              <a:t>  </a:t>
            </a:r>
          </a:p>
          <a:p>
            <a:endParaRPr lang="en-US" sz="3400" dirty="0">
              <a:latin typeface="Georgia" panose="02040502050405020303" pitchFamily="18" charset="0"/>
            </a:endParaRPr>
          </a:p>
          <a:p>
            <a:pPr marL="0" indent="0">
              <a:buNone/>
            </a:pPr>
            <a:r>
              <a:rPr lang="en-US" sz="3400" dirty="0" smtClean="0">
                <a:latin typeface="Georgia" panose="02040502050405020303" pitchFamily="18" charset="0"/>
              </a:rPr>
              <a:t>Ask </a:t>
            </a:r>
            <a:r>
              <a:rPr lang="en-US" sz="3400" dirty="0">
                <a:latin typeface="Georgia" panose="02040502050405020303" pitchFamily="18" charset="0"/>
              </a:rPr>
              <a:t>what child care options the company offers. If nothing of that nature exists, inquire about getting a partial amount of your child care costs paid for by your company</a:t>
            </a:r>
            <a:r>
              <a:rPr lang="en-US" sz="3400" dirty="0" smtClean="0">
                <a:latin typeface="Georgia" panose="02040502050405020303" pitchFamily="18" charset="0"/>
              </a:rPr>
              <a:t>.</a:t>
            </a:r>
            <a:endParaRPr lang="en-US" sz="3400" dirty="0">
              <a:latin typeface="Georgia" panose="02040502050405020303" pitchFamily="18" charset="0"/>
            </a:endParaRPr>
          </a:p>
        </p:txBody>
      </p:sp>
      <p:pic>
        <p:nvPicPr>
          <p:cNvPr id="4" name="Picture 3"/>
          <p:cNvPicPr>
            <a:picLocks noChangeAspect="1"/>
          </p:cNvPicPr>
          <p:nvPr/>
        </p:nvPicPr>
        <p:blipFill>
          <a:blip r:embed="rId2"/>
          <a:stretch>
            <a:fillRect/>
          </a:stretch>
        </p:blipFill>
        <p:spPr>
          <a:xfrm>
            <a:off x="8075055" y="1690688"/>
            <a:ext cx="3052292" cy="2025158"/>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21</a:t>
            </a:fld>
            <a:endParaRPr lang="en-US"/>
          </a:p>
        </p:txBody>
      </p:sp>
    </p:spTree>
    <p:extLst>
      <p:ext uri="{BB962C8B-B14F-4D97-AF65-F5344CB8AC3E}">
        <p14:creationId xmlns="" xmlns:p14="http://schemas.microsoft.com/office/powerpoint/2010/main" val="2856374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fontScale="90000"/>
          </a:bodyPr>
          <a:lstStyle/>
          <a:p>
            <a:r>
              <a:rPr lang="en-US" sz="3800" b="1" dirty="0">
                <a:latin typeface="Georgia" panose="02040502050405020303" pitchFamily="18" charset="0"/>
              </a:rPr>
              <a:t>Scopes of Negotiation for Corporate Officials:  </a:t>
            </a:r>
            <a:r>
              <a:rPr lang="en-US" b="1" dirty="0"/>
              <a:t/>
            </a:r>
            <a:br>
              <a:rPr lang="en-US" b="1" dirty="0"/>
            </a:br>
            <a:endParaRPr lang="en-US" b="1" dirty="0"/>
          </a:p>
        </p:txBody>
      </p:sp>
      <p:sp>
        <p:nvSpPr>
          <p:cNvPr id="3" name="Content Placeholder 2"/>
          <p:cNvSpPr>
            <a:spLocks noGrp="1"/>
          </p:cNvSpPr>
          <p:nvPr>
            <p:ph idx="1"/>
          </p:nvPr>
        </p:nvSpPr>
        <p:spPr/>
        <p:txBody>
          <a:bodyPr>
            <a:normAutofit/>
          </a:bodyPr>
          <a:lstStyle/>
          <a:p>
            <a:pPr marL="0" indent="0">
              <a:buNone/>
            </a:pPr>
            <a:endParaRPr lang="en-US" b="1" u="sng" dirty="0" smtClean="0"/>
          </a:p>
          <a:p>
            <a:pPr marL="0" indent="0">
              <a:buNone/>
            </a:pPr>
            <a:r>
              <a:rPr lang="en-US" b="1" u="sng" dirty="0" smtClean="0">
                <a:latin typeface="Georgia" panose="02040502050405020303" pitchFamily="18" charset="0"/>
              </a:rPr>
              <a:t>Scope-6: </a:t>
            </a:r>
            <a:r>
              <a:rPr lang="en-US" b="1" u="sng" dirty="0">
                <a:latin typeface="Georgia" panose="02040502050405020303" pitchFamily="18" charset="0"/>
              </a:rPr>
              <a:t>Tuition Reimbursement: </a:t>
            </a:r>
            <a:endParaRPr lang="en-US" b="1" u="sng" dirty="0" smtClean="0">
              <a:latin typeface="Georgia" panose="02040502050405020303" pitchFamily="18" charset="0"/>
            </a:endParaRPr>
          </a:p>
          <a:p>
            <a:pPr marL="0" indent="0">
              <a:buNone/>
            </a:pPr>
            <a:endParaRPr lang="en-US" b="1" u="sng" dirty="0" smtClean="0">
              <a:latin typeface="Georgia" panose="02040502050405020303" pitchFamily="18" charset="0"/>
            </a:endParaRPr>
          </a:p>
          <a:p>
            <a:pPr marL="0" indent="0">
              <a:buNone/>
            </a:pPr>
            <a:endParaRPr lang="en-US" sz="3400" b="1" dirty="0">
              <a:latin typeface="Georgia" panose="02040502050405020303" pitchFamily="18" charset="0"/>
            </a:endParaRPr>
          </a:p>
          <a:p>
            <a:pPr marL="0" indent="0">
              <a:buNone/>
            </a:pPr>
            <a:r>
              <a:rPr lang="en-US" sz="3400" dirty="0" smtClean="0">
                <a:latin typeface="Georgia" panose="02040502050405020303" pitchFamily="18" charset="0"/>
              </a:rPr>
              <a:t>Tuition assistance from </a:t>
            </a:r>
            <a:r>
              <a:rPr lang="en-US" sz="3400" dirty="0">
                <a:latin typeface="Georgia" panose="02040502050405020303" pitchFamily="18" charset="0"/>
              </a:rPr>
              <a:t>workshops to seminars, conferences to even paying for your </a:t>
            </a:r>
            <a:r>
              <a:rPr lang="en-US" sz="3400" dirty="0" smtClean="0">
                <a:latin typeface="Georgia" panose="02040502050405020303" pitchFamily="18" charset="0"/>
              </a:rPr>
              <a:t>degree, because </a:t>
            </a:r>
            <a:r>
              <a:rPr lang="en-US" sz="3400" dirty="0">
                <a:latin typeface="Georgia" panose="02040502050405020303" pitchFamily="18" charset="0"/>
              </a:rPr>
              <a:t>ultimately </a:t>
            </a:r>
            <a:r>
              <a:rPr lang="en-US" sz="3400" dirty="0" smtClean="0">
                <a:latin typeface="Georgia" panose="02040502050405020303" pitchFamily="18" charset="0"/>
              </a:rPr>
              <a:t>this investment  is going to the business.  </a:t>
            </a:r>
            <a:endParaRPr lang="en-US" sz="3400" dirty="0">
              <a:latin typeface="Georgia" panose="02040502050405020303" pitchFamily="18" charset="0"/>
            </a:endParaRPr>
          </a:p>
          <a:p>
            <a:pPr marL="0" indent="0">
              <a:buNone/>
            </a:pPr>
            <a:endParaRPr lang="en-US" dirty="0"/>
          </a:p>
        </p:txBody>
      </p:sp>
      <p:pic>
        <p:nvPicPr>
          <p:cNvPr id="5122" name="Picture 2" descr="Image resul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817476" y="1690688"/>
            <a:ext cx="2936383" cy="237172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CB0064AB-2946-4EE5-A03F-11ED4BDCC6A8}" type="slidenum">
              <a:rPr lang="en-US" smtClean="0"/>
              <a:pPr/>
              <a:t>22</a:t>
            </a:fld>
            <a:endParaRPr lang="en-US"/>
          </a:p>
        </p:txBody>
      </p:sp>
    </p:spTree>
    <p:extLst>
      <p:ext uri="{BB962C8B-B14F-4D97-AF65-F5344CB8AC3E}">
        <p14:creationId xmlns="" xmlns:p14="http://schemas.microsoft.com/office/powerpoint/2010/main" val="37580904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endParaRPr lang="en-US" b="1" dirty="0" smtClean="0"/>
          </a:p>
          <a:p>
            <a:pPr marL="0" indent="0">
              <a:buNone/>
            </a:pPr>
            <a:r>
              <a:rPr lang="en-US" b="1" u="sng" dirty="0" smtClean="0">
                <a:latin typeface="Georgia" panose="02040502050405020303" pitchFamily="18" charset="0"/>
              </a:rPr>
              <a:t>Scope- 7: </a:t>
            </a:r>
            <a:r>
              <a:rPr lang="en-US" b="1" u="sng" dirty="0">
                <a:latin typeface="Georgia" panose="02040502050405020303" pitchFamily="18" charset="0"/>
              </a:rPr>
              <a:t>An Office</a:t>
            </a:r>
            <a:r>
              <a:rPr lang="en-US" b="1" dirty="0">
                <a:latin typeface="Georgia" panose="02040502050405020303" pitchFamily="18" charset="0"/>
              </a:rPr>
              <a:t>: </a:t>
            </a:r>
            <a:endParaRPr lang="en-US" b="1" dirty="0" smtClean="0">
              <a:latin typeface="Georgia" panose="02040502050405020303" pitchFamily="18" charset="0"/>
            </a:endParaRPr>
          </a:p>
          <a:p>
            <a:pPr marL="0" indent="0">
              <a:buNone/>
            </a:pPr>
            <a:r>
              <a:rPr lang="en-US" sz="3000" b="1" dirty="0" smtClean="0">
                <a:latin typeface="Georgia" panose="02040502050405020303" pitchFamily="18" charset="0"/>
              </a:rPr>
              <a:t>     </a:t>
            </a:r>
          </a:p>
          <a:p>
            <a:pPr marL="0" indent="0">
              <a:buNone/>
            </a:pPr>
            <a:endParaRPr lang="en-US" sz="3000" dirty="0" smtClean="0">
              <a:latin typeface="Georgia" panose="02040502050405020303" pitchFamily="18" charset="0"/>
            </a:endParaRPr>
          </a:p>
          <a:p>
            <a:pPr marL="0" indent="0">
              <a:buNone/>
            </a:pPr>
            <a:r>
              <a:rPr lang="en-US" sz="3000" dirty="0" smtClean="0">
                <a:latin typeface="Georgia" panose="02040502050405020303" pitchFamily="18" charset="0"/>
              </a:rPr>
              <a:t>Depending </a:t>
            </a:r>
            <a:r>
              <a:rPr lang="en-US" sz="3000" dirty="0">
                <a:latin typeface="Georgia" panose="02040502050405020303" pitchFamily="18" charset="0"/>
              </a:rPr>
              <a:t>on your job level, you can ask for a better office</a:t>
            </a:r>
            <a:r>
              <a:rPr lang="en-US" sz="3000" dirty="0" smtClean="0">
                <a:latin typeface="Georgia" panose="02040502050405020303" pitchFamily="18" charset="0"/>
              </a:rPr>
              <a:t>.</a:t>
            </a:r>
          </a:p>
          <a:p>
            <a:pPr marL="0" indent="0">
              <a:buNone/>
            </a:pPr>
            <a:endParaRPr lang="en-US" sz="3400" dirty="0">
              <a:latin typeface="Georgia" panose="02040502050405020303" pitchFamily="18" charset="0"/>
            </a:endParaRPr>
          </a:p>
          <a:p>
            <a:pPr marL="0" indent="0">
              <a:buNone/>
            </a:pPr>
            <a:endParaRPr lang="en-US" sz="3400" dirty="0" smtClean="0">
              <a:latin typeface="Georgia" panose="02040502050405020303" pitchFamily="18" charset="0"/>
            </a:endParaRPr>
          </a:p>
          <a:p>
            <a:pPr marL="0" indent="0">
              <a:buNone/>
            </a:pPr>
            <a:endParaRPr lang="en-US" sz="3400" dirty="0">
              <a:latin typeface="Georgia" panose="02040502050405020303" pitchFamily="18" charset="0"/>
            </a:endParaRPr>
          </a:p>
          <a:p>
            <a:pPr marL="0" indent="0">
              <a:buNone/>
            </a:pPr>
            <a:endParaRPr lang="en-US" dirty="0"/>
          </a:p>
        </p:txBody>
      </p:sp>
      <p:pic>
        <p:nvPicPr>
          <p:cNvPr id="4" name="Picture 3"/>
          <p:cNvPicPr>
            <a:picLocks noChangeAspect="1"/>
          </p:cNvPicPr>
          <p:nvPr/>
        </p:nvPicPr>
        <p:blipFill>
          <a:blip r:embed="rId2" cstate="print"/>
          <a:stretch>
            <a:fillRect/>
          </a:stretch>
        </p:blipFill>
        <p:spPr>
          <a:xfrm>
            <a:off x="5536238" y="4665372"/>
            <a:ext cx="2155065" cy="1773168"/>
          </a:xfrm>
          <a:prstGeom prst="rect">
            <a:avLst/>
          </a:prstGeom>
        </p:spPr>
      </p:pic>
      <p:pic>
        <p:nvPicPr>
          <p:cNvPr id="5" name="Picture 4"/>
          <p:cNvPicPr>
            <a:picLocks noChangeAspect="1"/>
          </p:cNvPicPr>
          <p:nvPr/>
        </p:nvPicPr>
        <p:blipFill>
          <a:blip r:embed="rId3"/>
          <a:stretch>
            <a:fillRect/>
          </a:stretch>
        </p:blipFill>
        <p:spPr>
          <a:xfrm>
            <a:off x="6781196" y="1825625"/>
            <a:ext cx="2272652" cy="1916078"/>
          </a:xfrm>
          <a:prstGeom prst="rect">
            <a:avLst/>
          </a:prstGeom>
        </p:spPr>
      </p:pic>
      <p:sp>
        <p:nvSpPr>
          <p:cNvPr id="6" name="Slide Number Placeholder 5"/>
          <p:cNvSpPr>
            <a:spLocks noGrp="1"/>
          </p:cNvSpPr>
          <p:nvPr>
            <p:ph type="sldNum" sz="quarter" idx="12"/>
          </p:nvPr>
        </p:nvSpPr>
        <p:spPr/>
        <p:txBody>
          <a:bodyPr/>
          <a:lstStyle/>
          <a:p>
            <a:fld id="{CB0064AB-2946-4EE5-A03F-11ED4BDCC6A8}" type="slidenum">
              <a:rPr lang="en-US" smtClean="0"/>
              <a:pPr/>
              <a:t>23</a:t>
            </a:fld>
            <a:endParaRPr lang="en-US"/>
          </a:p>
        </p:txBody>
      </p:sp>
    </p:spTree>
    <p:extLst>
      <p:ext uri="{BB962C8B-B14F-4D97-AF65-F5344CB8AC3E}">
        <p14:creationId xmlns="" xmlns:p14="http://schemas.microsoft.com/office/powerpoint/2010/main" val="188505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pPr marL="0" indent="0" algn="just">
              <a:buNone/>
            </a:pPr>
            <a:r>
              <a:rPr lang="en-US" b="1" u="sng" dirty="0" smtClean="0">
                <a:latin typeface="Georgia" panose="02040502050405020303" pitchFamily="18" charset="0"/>
              </a:rPr>
              <a:t>Scope-8:  Guaranteed Golden handshake </a:t>
            </a:r>
            <a:r>
              <a:rPr lang="en-US" b="1" u="sng" dirty="0">
                <a:latin typeface="Georgia" panose="02040502050405020303" pitchFamily="18" charset="0"/>
              </a:rPr>
              <a:t>Package</a:t>
            </a:r>
            <a:r>
              <a:rPr lang="en-US" b="1" dirty="0">
                <a:latin typeface="Georgia" panose="02040502050405020303" pitchFamily="18" charset="0"/>
              </a:rPr>
              <a:t>: </a:t>
            </a:r>
            <a:endParaRPr lang="en-US" b="1" dirty="0" smtClean="0">
              <a:latin typeface="Georgia" panose="02040502050405020303" pitchFamily="18" charset="0"/>
            </a:endParaRPr>
          </a:p>
          <a:p>
            <a:pPr marL="0" indent="0" algn="just">
              <a:buNone/>
            </a:pPr>
            <a:endParaRPr lang="en-US" b="1" dirty="0" smtClean="0">
              <a:latin typeface="Georgia" panose="02040502050405020303" pitchFamily="18" charset="0"/>
            </a:endParaRPr>
          </a:p>
          <a:p>
            <a:pPr marL="0" indent="0" algn="just">
              <a:buNone/>
            </a:pPr>
            <a:endParaRPr lang="en-US" b="1" dirty="0" smtClean="0">
              <a:latin typeface="Georgia" panose="02040502050405020303" pitchFamily="18" charset="0"/>
            </a:endParaRPr>
          </a:p>
          <a:p>
            <a:pPr marL="0" indent="0" algn="just">
              <a:buNone/>
            </a:pPr>
            <a:endParaRPr lang="en-US" sz="3400" b="1" dirty="0">
              <a:latin typeface="Georgia" panose="02040502050405020303" pitchFamily="18" charset="0"/>
            </a:endParaRPr>
          </a:p>
          <a:p>
            <a:pPr marL="0" indent="0" algn="just">
              <a:buNone/>
            </a:pPr>
            <a:r>
              <a:rPr lang="en-US" dirty="0" smtClean="0">
                <a:latin typeface="Georgia" panose="02040502050405020303" pitchFamily="18" charset="0"/>
              </a:rPr>
              <a:t>Ask the manager </a:t>
            </a:r>
            <a:r>
              <a:rPr lang="en-US" dirty="0">
                <a:latin typeface="Georgia" panose="02040502050405020303" pitchFamily="18" charset="0"/>
              </a:rPr>
              <a:t>if you can get a guaranteed severance package </a:t>
            </a:r>
            <a:r>
              <a:rPr lang="en-US" b="1" u="sng" dirty="0">
                <a:latin typeface="Georgia" panose="02040502050405020303" pitchFamily="18" charset="0"/>
              </a:rPr>
              <a:t>written into your contract</a:t>
            </a:r>
            <a:r>
              <a:rPr lang="en-US" b="1" dirty="0">
                <a:latin typeface="Georgia" panose="02040502050405020303" pitchFamily="18" charset="0"/>
              </a:rPr>
              <a:t> </a:t>
            </a:r>
            <a:r>
              <a:rPr lang="en-US" dirty="0">
                <a:latin typeface="Georgia" panose="02040502050405020303" pitchFamily="18" charset="0"/>
              </a:rPr>
              <a:t>should the company become bankrupt or lays you off due to no fault of your own. </a:t>
            </a:r>
          </a:p>
        </p:txBody>
      </p:sp>
      <p:pic>
        <p:nvPicPr>
          <p:cNvPr id="4" name="Picture 3"/>
          <p:cNvPicPr>
            <a:picLocks noChangeAspect="1"/>
          </p:cNvPicPr>
          <p:nvPr/>
        </p:nvPicPr>
        <p:blipFill>
          <a:blip r:embed="rId2"/>
          <a:stretch>
            <a:fillRect/>
          </a:stretch>
        </p:blipFill>
        <p:spPr>
          <a:xfrm>
            <a:off x="4415442" y="2331076"/>
            <a:ext cx="2134538" cy="1571223"/>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24</a:t>
            </a:fld>
            <a:endParaRPr lang="en-US"/>
          </a:p>
        </p:txBody>
      </p:sp>
    </p:spTree>
    <p:extLst>
      <p:ext uri="{BB962C8B-B14F-4D97-AF65-F5344CB8AC3E}">
        <p14:creationId xmlns="" xmlns:p14="http://schemas.microsoft.com/office/powerpoint/2010/main" val="39359276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b="1" u="sng" dirty="0" smtClean="0">
                <a:latin typeface="Georgia" panose="02040502050405020303" pitchFamily="18" charset="0"/>
              </a:rPr>
              <a:t>Scope- 9: </a:t>
            </a:r>
            <a:r>
              <a:rPr lang="en-US" b="1" u="sng" dirty="0">
                <a:latin typeface="Georgia" panose="02040502050405020303" pitchFamily="18" charset="0"/>
              </a:rPr>
              <a:t>Housing Subsidy: </a:t>
            </a:r>
            <a:endParaRPr lang="en-US" b="1" u="sng" dirty="0" smtClean="0">
              <a:latin typeface="Georgia" panose="02040502050405020303" pitchFamily="18" charset="0"/>
            </a:endParaRPr>
          </a:p>
          <a:p>
            <a:pPr marL="0" indent="0">
              <a:buNone/>
            </a:pPr>
            <a:endParaRPr lang="en-US" b="1" u="sng" dirty="0" smtClean="0">
              <a:latin typeface="Georgia" panose="02040502050405020303" pitchFamily="18" charset="0"/>
            </a:endParaRPr>
          </a:p>
          <a:p>
            <a:pPr marL="0" indent="0">
              <a:buNone/>
            </a:pPr>
            <a:endParaRPr lang="en-US" dirty="0">
              <a:latin typeface="Georgia" panose="02040502050405020303" pitchFamily="18" charset="0"/>
            </a:endParaRPr>
          </a:p>
          <a:p>
            <a:pPr marL="0" indent="0">
              <a:buNone/>
            </a:pPr>
            <a:r>
              <a:rPr lang="en-US" dirty="0" smtClean="0">
                <a:latin typeface="Georgia" panose="02040502050405020303" pitchFamily="18" charset="0"/>
              </a:rPr>
              <a:t>Different </a:t>
            </a:r>
            <a:r>
              <a:rPr lang="en-US" dirty="0">
                <a:latin typeface="Georgia" panose="02040502050405020303" pitchFamily="18" charset="0"/>
              </a:rPr>
              <a:t>from asking for your company to cover your transportation costs, this perk comes in the form of a company apartment that you might be able to crash in if you’ll be pulling late nights at the office. </a:t>
            </a:r>
          </a:p>
          <a:p>
            <a:pPr marL="0" indent="0">
              <a:buNone/>
            </a:pPr>
            <a:endParaRPr lang="en-US" dirty="0"/>
          </a:p>
        </p:txBody>
      </p:sp>
      <p:pic>
        <p:nvPicPr>
          <p:cNvPr id="4" name="Picture 3"/>
          <p:cNvPicPr>
            <a:picLocks noChangeAspect="1"/>
          </p:cNvPicPr>
          <p:nvPr/>
        </p:nvPicPr>
        <p:blipFill>
          <a:blip r:embed="rId2" cstate="print"/>
          <a:stretch>
            <a:fillRect/>
          </a:stretch>
        </p:blipFill>
        <p:spPr>
          <a:xfrm>
            <a:off x="6288982" y="2014202"/>
            <a:ext cx="2262590" cy="1697549"/>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25</a:t>
            </a:fld>
            <a:endParaRPr lang="en-US"/>
          </a:p>
        </p:txBody>
      </p:sp>
    </p:spTree>
    <p:extLst>
      <p:ext uri="{BB962C8B-B14F-4D97-AF65-F5344CB8AC3E}">
        <p14:creationId xmlns="" xmlns:p14="http://schemas.microsoft.com/office/powerpoint/2010/main" val="628179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pPr marL="0" indent="0">
              <a:buNone/>
            </a:pPr>
            <a:endParaRPr lang="en-US" b="1" dirty="0" smtClean="0"/>
          </a:p>
          <a:p>
            <a:pPr marL="0" indent="0">
              <a:buNone/>
            </a:pPr>
            <a:r>
              <a:rPr lang="en-US" b="1" u="sng" dirty="0" smtClean="0">
                <a:latin typeface="Georgia" panose="02040502050405020303" pitchFamily="18" charset="0"/>
              </a:rPr>
              <a:t>Scope-10: </a:t>
            </a:r>
            <a:r>
              <a:rPr lang="en-US" b="1" u="sng" dirty="0">
                <a:latin typeface="Georgia" panose="02040502050405020303" pitchFamily="18" charset="0"/>
              </a:rPr>
              <a:t>Transportation Reimbursement</a:t>
            </a:r>
            <a:r>
              <a:rPr lang="en-US" b="1" dirty="0" smtClean="0">
                <a:latin typeface="Georgia" panose="02040502050405020303" pitchFamily="18" charset="0"/>
              </a:rPr>
              <a:t>:</a:t>
            </a:r>
          </a:p>
          <a:p>
            <a:pPr marL="0" indent="0">
              <a:buNone/>
            </a:pPr>
            <a:endParaRPr lang="en-US" b="1" dirty="0">
              <a:latin typeface="Georgia" panose="02040502050405020303" pitchFamily="18" charset="0"/>
            </a:endParaRPr>
          </a:p>
          <a:p>
            <a:pPr marL="0" indent="0">
              <a:buNone/>
            </a:pPr>
            <a:endParaRPr lang="en-US" b="1" dirty="0" smtClean="0">
              <a:latin typeface="Georgia" panose="02040502050405020303" pitchFamily="18" charset="0"/>
            </a:endParaRPr>
          </a:p>
          <a:p>
            <a:pPr marL="0" indent="0">
              <a:buNone/>
            </a:pPr>
            <a:r>
              <a:rPr lang="en-US" b="1" dirty="0" smtClean="0">
                <a:latin typeface="Georgia" panose="02040502050405020303" pitchFamily="18" charset="0"/>
              </a:rPr>
              <a:t> </a:t>
            </a:r>
          </a:p>
          <a:p>
            <a:pPr marL="0" indent="0">
              <a:buNone/>
            </a:pPr>
            <a:r>
              <a:rPr lang="en-US" dirty="0" smtClean="0">
                <a:latin typeface="Georgia" panose="02040502050405020303" pitchFamily="18" charset="0"/>
              </a:rPr>
              <a:t>Calculate </a:t>
            </a:r>
            <a:r>
              <a:rPr lang="en-US" dirty="0">
                <a:latin typeface="Georgia" panose="02040502050405020303" pitchFamily="18" charset="0"/>
              </a:rPr>
              <a:t>the travel expenses you plan to incur each month, and ask for a stipend to help ease this expense. Your company might add this onto your contract if it means you’ll be in the office each day </a:t>
            </a:r>
            <a:r>
              <a:rPr lang="en-US" dirty="0" smtClean="0">
                <a:latin typeface="Georgia" panose="02040502050405020303" pitchFamily="18" charset="0"/>
              </a:rPr>
              <a:t>and </a:t>
            </a:r>
            <a:r>
              <a:rPr lang="en-US" dirty="0">
                <a:latin typeface="Georgia" panose="02040502050405020303" pitchFamily="18" charset="0"/>
              </a:rPr>
              <a:t>on time.</a:t>
            </a:r>
          </a:p>
          <a:p>
            <a:pPr marL="0" indent="0">
              <a:buNone/>
            </a:pPr>
            <a:endParaRPr lang="en-US" dirty="0"/>
          </a:p>
        </p:txBody>
      </p:sp>
      <p:pic>
        <p:nvPicPr>
          <p:cNvPr id="4" name="Picture 3"/>
          <p:cNvPicPr>
            <a:picLocks noChangeAspect="1"/>
          </p:cNvPicPr>
          <p:nvPr/>
        </p:nvPicPr>
        <p:blipFill>
          <a:blip r:embed="rId2"/>
          <a:stretch>
            <a:fillRect/>
          </a:stretch>
        </p:blipFill>
        <p:spPr>
          <a:xfrm>
            <a:off x="8598797" y="2349578"/>
            <a:ext cx="2940674" cy="1922172"/>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26</a:t>
            </a:fld>
            <a:endParaRPr lang="en-US"/>
          </a:p>
        </p:txBody>
      </p:sp>
    </p:spTree>
    <p:extLst>
      <p:ext uri="{BB962C8B-B14F-4D97-AF65-F5344CB8AC3E}">
        <p14:creationId xmlns="" xmlns:p14="http://schemas.microsoft.com/office/powerpoint/2010/main" val="11757140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a:xfrm>
            <a:off x="838200" y="2203163"/>
            <a:ext cx="10362605" cy="3964770"/>
          </a:xfrm>
        </p:spPr>
        <p:txBody>
          <a:bodyPr>
            <a:normAutofit/>
          </a:bodyPr>
          <a:lstStyle/>
          <a:p>
            <a:pPr marL="0" indent="0">
              <a:buNone/>
            </a:pPr>
            <a:endParaRPr lang="en-US" b="1" dirty="0" smtClean="0"/>
          </a:p>
          <a:p>
            <a:pPr marL="0" indent="0">
              <a:buNone/>
            </a:pPr>
            <a:r>
              <a:rPr lang="en-US" b="1" u="sng" dirty="0" smtClean="0">
                <a:latin typeface="Georgia" panose="02040502050405020303" pitchFamily="18" charset="0"/>
              </a:rPr>
              <a:t>Scope-11 : </a:t>
            </a:r>
            <a:r>
              <a:rPr lang="en-US" b="1" u="sng" dirty="0">
                <a:latin typeface="Georgia" panose="02040502050405020303" pitchFamily="18" charset="0"/>
              </a:rPr>
              <a:t>A Wardrobe Allowance</a:t>
            </a:r>
            <a:r>
              <a:rPr lang="en-US" dirty="0">
                <a:latin typeface="Georgia" panose="02040502050405020303" pitchFamily="18" charset="0"/>
              </a:rPr>
              <a:t>: </a:t>
            </a:r>
            <a:r>
              <a:rPr lang="en-US" dirty="0" smtClean="0">
                <a:latin typeface="Georgia" panose="02040502050405020303" pitchFamily="18" charset="0"/>
              </a:rPr>
              <a:t>  </a:t>
            </a:r>
          </a:p>
          <a:p>
            <a:pPr marL="0" indent="0">
              <a:buNone/>
            </a:pPr>
            <a:endParaRPr lang="en-US" dirty="0" smtClean="0">
              <a:latin typeface="Georgia" panose="02040502050405020303" pitchFamily="18" charset="0"/>
            </a:endParaRPr>
          </a:p>
          <a:p>
            <a:pPr marL="0" indent="0">
              <a:buNone/>
            </a:pPr>
            <a:endParaRPr lang="en-US" dirty="0">
              <a:latin typeface="Georgia" panose="02040502050405020303" pitchFamily="18" charset="0"/>
            </a:endParaRPr>
          </a:p>
          <a:p>
            <a:pPr marL="0" indent="0">
              <a:buNone/>
            </a:pPr>
            <a:r>
              <a:rPr lang="en-US" dirty="0" smtClean="0">
                <a:latin typeface="Georgia" panose="02040502050405020303" pitchFamily="18" charset="0"/>
              </a:rPr>
              <a:t>You </a:t>
            </a:r>
            <a:r>
              <a:rPr lang="en-US" dirty="0">
                <a:latin typeface="Georgia" panose="02040502050405020303" pitchFamily="18" charset="0"/>
              </a:rPr>
              <a:t>can petition for a clothing stipend to be built into your contract </a:t>
            </a:r>
            <a:r>
              <a:rPr lang="en-US" dirty="0" smtClean="0">
                <a:latin typeface="Georgia" panose="02040502050405020303" pitchFamily="18" charset="0"/>
              </a:rPr>
              <a:t>- </a:t>
            </a:r>
            <a:r>
              <a:rPr lang="en-US" dirty="0">
                <a:latin typeface="Georgia" panose="02040502050405020303" pitchFamily="18" charset="0"/>
              </a:rPr>
              <a:t>especially if you’re in the position of meeting with lots of high-end power clients. After all, the company will want you to look your best since you are representing them.</a:t>
            </a:r>
          </a:p>
        </p:txBody>
      </p:sp>
      <p:pic>
        <p:nvPicPr>
          <p:cNvPr id="4" name="Picture 3"/>
          <p:cNvPicPr>
            <a:picLocks noChangeAspect="1"/>
          </p:cNvPicPr>
          <p:nvPr/>
        </p:nvPicPr>
        <p:blipFill>
          <a:blip r:embed="rId2" cstate="print"/>
          <a:stretch>
            <a:fillRect/>
          </a:stretch>
        </p:blipFill>
        <p:spPr>
          <a:xfrm>
            <a:off x="7270629" y="1939080"/>
            <a:ext cx="3328973" cy="2220796"/>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27</a:t>
            </a:fld>
            <a:endParaRPr lang="en-US"/>
          </a:p>
        </p:txBody>
      </p:sp>
    </p:spTree>
    <p:extLst>
      <p:ext uri="{BB962C8B-B14F-4D97-AF65-F5344CB8AC3E}">
        <p14:creationId xmlns="" xmlns:p14="http://schemas.microsoft.com/office/powerpoint/2010/main" val="2978926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pPr marL="0" indent="0">
              <a:buNone/>
            </a:pPr>
            <a:endParaRPr lang="en-US" sz="3400" b="1" dirty="0" smtClean="0">
              <a:latin typeface="Georgia" panose="02040502050405020303" pitchFamily="18" charset="0"/>
            </a:endParaRPr>
          </a:p>
          <a:p>
            <a:pPr marL="0" indent="0">
              <a:buNone/>
            </a:pPr>
            <a:r>
              <a:rPr lang="en-US" b="1" u="sng" dirty="0" smtClean="0">
                <a:latin typeface="Georgia" panose="02040502050405020303" pitchFamily="18" charset="0"/>
              </a:rPr>
              <a:t>Scope-12:  </a:t>
            </a:r>
            <a:r>
              <a:rPr lang="en-US" b="1" u="sng" dirty="0">
                <a:latin typeface="Georgia" panose="02040502050405020303" pitchFamily="18" charset="0"/>
              </a:rPr>
              <a:t>A Better Title</a:t>
            </a:r>
            <a:r>
              <a:rPr lang="en-US" b="1" u="sng" dirty="0" smtClean="0">
                <a:latin typeface="Georgia" panose="02040502050405020303" pitchFamily="18" charset="0"/>
              </a:rPr>
              <a:t>:</a:t>
            </a:r>
          </a:p>
          <a:p>
            <a:pPr marL="0" indent="0">
              <a:buNone/>
            </a:pPr>
            <a:r>
              <a:rPr lang="en-US" b="1" u="sng" dirty="0" smtClean="0">
                <a:latin typeface="Georgia" panose="02040502050405020303" pitchFamily="18" charset="0"/>
              </a:rPr>
              <a:t>  </a:t>
            </a:r>
          </a:p>
          <a:p>
            <a:pPr marL="0" indent="0">
              <a:buNone/>
            </a:pPr>
            <a:endParaRPr lang="en-US" dirty="0">
              <a:latin typeface="Georgia" panose="02040502050405020303" pitchFamily="18" charset="0"/>
            </a:endParaRPr>
          </a:p>
          <a:p>
            <a:pPr marL="0" indent="0">
              <a:buNone/>
            </a:pPr>
            <a:r>
              <a:rPr lang="en-US" dirty="0" smtClean="0">
                <a:latin typeface="Georgia" panose="02040502050405020303" pitchFamily="18" charset="0"/>
              </a:rPr>
              <a:t>For </a:t>
            </a:r>
            <a:r>
              <a:rPr lang="en-US" dirty="0">
                <a:latin typeface="Georgia" panose="02040502050405020303" pitchFamily="18" charset="0"/>
              </a:rPr>
              <a:t>example, The title </a:t>
            </a:r>
            <a:r>
              <a:rPr lang="en-US" dirty="0" smtClean="0">
                <a:latin typeface="Georgia" panose="02040502050405020303" pitchFamily="18" charset="0"/>
              </a:rPr>
              <a:t>“Secretary</a:t>
            </a:r>
            <a:r>
              <a:rPr lang="en-US" dirty="0">
                <a:latin typeface="Georgia" panose="02040502050405020303" pitchFamily="18" charset="0"/>
              </a:rPr>
              <a:t>” just doesn’t </a:t>
            </a:r>
            <a:r>
              <a:rPr lang="en-US" dirty="0" smtClean="0">
                <a:latin typeface="Georgia" panose="02040502050405020303" pitchFamily="18" charset="0"/>
              </a:rPr>
              <a:t>sound </a:t>
            </a:r>
            <a:r>
              <a:rPr lang="en-US" dirty="0">
                <a:latin typeface="Georgia" panose="02040502050405020303" pitchFamily="18" charset="0"/>
              </a:rPr>
              <a:t>amazing, but </a:t>
            </a:r>
            <a:r>
              <a:rPr lang="en-US" dirty="0" smtClean="0">
                <a:latin typeface="Georgia" panose="02040502050405020303" pitchFamily="18" charset="0"/>
              </a:rPr>
              <a:t>“Corporate </a:t>
            </a:r>
            <a:r>
              <a:rPr lang="en-US" dirty="0">
                <a:latin typeface="Georgia" panose="02040502050405020303" pitchFamily="18" charset="0"/>
              </a:rPr>
              <a:t>E</a:t>
            </a:r>
            <a:r>
              <a:rPr lang="en-US" dirty="0" smtClean="0">
                <a:latin typeface="Georgia" panose="02040502050405020303" pitchFamily="18" charset="0"/>
              </a:rPr>
              <a:t>xecutive </a:t>
            </a:r>
            <a:r>
              <a:rPr lang="en-US" dirty="0">
                <a:latin typeface="Georgia" panose="02040502050405020303" pitchFamily="18" charset="0"/>
              </a:rPr>
              <a:t>A</a:t>
            </a:r>
            <a:r>
              <a:rPr lang="en-US" dirty="0" smtClean="0">
                <a:latin typeface="Georgia" panose="02040502050405020303" pitchFamily="18" charset="0"/>
              </a:rPr>
              <a:t>ssistant</a:t>
            </a:r>
            <a:r>
              <a:rPr lang="en-US" dirty="0">
                <a:latin typeface="Georgia" panose="02040502050405020303" pitchFamily="18" charset="0"/>
              </a:rPr>
              <a:t>” sounds a little better. So ask if you can have a title change that accurately reflects what your workload will be, which also will help you when you start looking for another job in the future.</a:t>
            </a:r>
          </a:p>
        </p:txBody>
      </p:sp>
      <p:pic>
        <p:nvPicPr>
          <p:cNvPr id="4" name="Picture 3"/>
          <p:cNvPicPr>
            <a:picLocks noChangeAspect="1"/>
          </p:cNvPicPr>
          <p:nvPr/>
        </p:nvPicPr>
        <p:blipFill>
          <a:blip r:embed="rId2"/>
          <a:stretch>
            <a:fillRect/>
          </a:stretch>
        </p:blipFill>
        <p:spPr>
          <a:xfrm>
            <a:off x="6226666" y="1825625"/>
            <a:ext cx="3007486" cy="1979792"/>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28</a:t>
            </a:fld>
            <a:endParaRPr lang="en-US"/>
          </a:p>
        </p:txBody>
      </p:sp>
    </p:spTree>
    <p:extLst>
      <p:ext uri="{BB962C8B-B14F-4D97-AF65-F5344CB8AC3E}">
        <p14:creationId xmlns="" xmlns:p14="http://schemas.microsoft.com/office/powerpoint/2010/main" val="39065898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a:bodyPr>
          <a:lstStyle/>
          <a:p>
            <a:r>
              <a:rPr lang="en-US" sz="3400" b="1" dirty="0">
                <a:latin typeface="Georgia" panose="02040502050405020303" pitchFamily="18" charset="0"/>
              </a:rPr>
              <a:t>Scopes of Negotiation for Corporate Officials:  </a:t>
            </a:r>
          </a:p>
        </p:txBody>
      </p:sp>
      <p:sp>
        <p:nvSpPr>
          <p:cNvPr id="3" name="Content Placeholder 2"/>
          <p:cNvSpPr>
            <a:spLocks noGrp="1"/>
          </p:cNvSpPr>
          <p:nvPr>
            <p:ph idx="1"/>
          </p:nvPr>
        </p:nvSpPr>
        <p:spPr/>
        <p:txBody>
          <a:bodyPr>
            <a:normAutofit/>
          </a:bodyPr>
          <a:lstStyle/>
          <a:p>
            <a:pPr marL="0" indent="0">
              <a:buNone/>
            </a:pPr>
            <a:endParaRPr lang="en-US" b="1" dirty="0" smtClean="0">
              <a:latin typeface="Georgia" panose="02040502050405020303" pitchFamily="18" charset="0"/>
            </a:endParaRPr>
          </a:p>
          <a:p>
            <a:pPr marL="0" indent="0">
              <a:buNone/>
            </a:pPr>
            <a:r>
              <a:rPr lang="en-US" b="1" u="sng" dirty="0" smtClean="0">
                <a:latin typeface="Georgia" panose="02040502050405020303" pitchFamily="18" charset="0"/>
              </a:rPr>
              <a:t>Scope-13: </a:t>
            </a:r>
            <a:r>
              <a:rPr lang="en-US" b="1" u="sng" dirty="0">
                <a:latin typeface="Georgia" panose="02040502050405020303" pitchFamily="18" charset="0"/>
              </a:rPr>
              <a:t>Day-to-Day </a:t>
            </a:r>
            <a:r>
              <a:rPr lang="en-US" b="1" u="sng" dirty="0" smtClean="0">
                <a:latin typeface="Georgia" panose="02040502050405020303" pitchFamily="18" charset="0"/>
              </a:rPr>
              <a:t>small disputes</a:t>
            </a:r>
            <a:r>
              <a:rPr lang="en-US" b="1" u="sng" dirty="0">
                <a:latin typeface="Georgia" panose="02040502050405020303" pitchFamily="18" charset="0"/>
              </a:rPr>
              <a:t>: </a:t>
            </a:r>
            <a:endParaRPr lang="en-US" b="1" u="sng" dirty="0" smtClean="0">
              <a:latin typeface="Georgia" panose="02040502050405020303" pitchFamily="18" charset="0"/>
            </a:endParaRPr>
          </a:p>
          <a:p>
            <a:pPr marL="0" indent="0">
              <a:buNone/>
            </a:pPr>
            <a:endParaRPr lang="en-US" b="1" u="sng" dirty="0" smtClean="0">
              <a:latin typeface="Georgia" panose="02040502050405020303" pitchFamily="18" charset="0"/>
            </a:endParaRPr>
          </a:p>
          <a:p>
            <a:pPr marL="0" indent="0">
              <a:buNone/>
            </a:pPr>
            <a:endParaRPr lang="en-US" dirty="0">
              <a:latin typeface="Georgia" panose="02040502050405020303" pitchFamily="18" charset="0"/>
            </a:endParaRPr>
          </a:p>
          <a:p>
            <a:pPr marL="0" indent="0" algn="just">
              <a:buNone/>
            </a:pPr>
            <a:r>
              <a:rPr lang="en-US" dirty="0" smtClean="0">
                <a:latin typeface="Georgia" panose="02040502050405020303" pitchFamily="18" charset="0"/>
              </a:rPr>
              <a:t>Managers </a:t>
            </a:r>
            <a:r>
              <a:rPr lang="en-US" dirty="0">
                <a:latin typeface="Georgia" panose="02040502050405020303" pitchFamily="18" charset="0"/>
              </a:rPr>
              <a:t>as well as any employee can be the negotiators. </a:t>
            </a:r>
            <a:r>
              <a:rPr lang="en-US" dirty="0" smtClean="0">
                <a:latin typeface="Georgia" panose="02040502050405020303" pitchFamily="18" charset="0"/>
              </a:rPr>
              <a:t>Small disputes </a:t>
            </a:r>
            <a:r>
              <a:rPr lang="en-US" dirty="0">
                <a:latin typeface="Georgia" panose="02040502050405020303" pitchFamily="18" charset="0"/>
              </a:rPr>
              <a:t>may be between employees as well as between the employees and the clients. </a:t>
            </a:r>
          </a:p>
        </p:txBody>
      </p:sp>
      <p:pic>
        <p:nvPicPr>
          <p:cNvPr id="4" name="Picture 3"/>
          <p:cNvPicPr>
            <a:picLocks noChangeAspect="1"/>
          </p:cNvPicPr>
          <p:nvPr/>
        </p:nvPicPr>
        <p:blipFill>
          <a:blip r:embed="rId2"/>
          <a:stretch>
            <a:fillRect/>
          </a:stretch>
        </p:blipFill>
        <p:spPr>
          <a:xfrm>
            <a:off x="7768307" y="2121839"/>
            <a:ext cx="1781175" cy="1562100"/>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29</a:t>
            </a:fld>
            <a:endParaRPr lang="en-US"/>
          </a:p>
        </p:txBody>
      </p:sp>
    </p:spTree>
    <p:extLst>
      <p:ext uri="{BB962C8B-B14F-4D97-AF65-F5344CB8AC3E}">
        <p14:creationId xmlns="" xmlns:p14="http://schemas.microsoft.com/office/powerpoint/2010/main" val="3981439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 dirty="0" smtClean="0"/>
              <a:t>.</a:t>
            </a:r>
            <a:r>
              <a:rPr lang="en-US" dirty="0" smtClean="0"/>
              <a:t> </a:t>
            </a:r>
            <a:endParaRPr lang="en-US" dirty="0"/>
          </a:p>
        </p:txBody>
      </p:sp>
      <p:sp>
        <p:nvSpPr>
          <p:cNvPr id="3" name="Content Placeholder 2"/>
          <p:cNvSpPr>
            <a:spLocks noGrp="1"/>
          </p:cNvSpPr>
          <p:nvPr>
            <p:ph idx="1"/>
          </p:nvPr>
        </p:nvSpPr>
        <p:spPr/>
        <p:txBody>
          <a:bodyPr/>
          <a:lstStyle/>
          <a:p>
            <a:pPr marL="0" indent="0" algn="ctr">
              <a:buNone/>
            </a:pPr>
            <a:r>
              <a:rPr lang="en-US" b="1" u="sng" dirty="0" smtClean="0">
                <a:latin typeface="Georgia" panose="02040502050405020303" pitchFamily="18" charset="0"/>
              </a:rPr>
              <a:t>The Trainer</a:t>
            </a:r>
            <a:r>
              <a:rPr lang="en-US" dirty="0" smtClean="0">
                <a:latin typeface="Georgia" panose="02040502050405020303" pitchFamily="18" charset="0"/>
              </a:rPr>
              <a:t>:</a:t>
            </a:r>
          </a:p>
          <a:p>
            <a:pPr marL="0" indent="0" algn="ctr">
              <a:buNone/>
            </a:pPr>
            <a:endParaRPr lang="en-US" dirty="0">
              <a:latin typeface="Georgia" panose="02040502050405020303" pitchFamily="18" charset="0"/>
            </a:endParaRPr>
          </a:p>
          <a:p>
            <a:pPr marL="0" indent="0" algn="ctr">
              <a:buNone/>
            </a:pPr>
            <a:r>
              <a:rPr lang="en-US" dirty="0" smtClean="0">
                <a:latin typeface="Georgia" panose="02040502050405020303" pitchFamily="18" charset="0"/>
              </a:rPr>
              <a:t>Barrister </a:t>
            </a:r>
            <a:r>
              <a:rPr lang="en-US" dirty="0" err="1" smtClean="0">
                <a:latin typeface="Georgia" panose="02040502050405020303" pitchFamily="18" charset="0"/>
              </a:rPr>
              <a:t>Khandoker</a:t>
            </a:r>
            <a:r>
              <a:rPr lang="en-US" dirty="0" smtClean="0">
                <a:latin typeface="Georgia" panose="02040502050405020303" pitchFamily="18" charset="0"/>
              </a:rPr>
              <a:t> M. S. </a:t>
            </a:r>
            <a:r>
              <a:rPr lang="en-US" dirty="0" err="1" smtClean="0">
                <a:latin typeface="Georgia" panose="02040502050405020303" pitchFamily="18" charset="0"/>
              </a:rPr>
              <a:t>Kawsar</a:t>
            </a:r>
            <a:endParaRPr lang="en-US" dirty="0" smtClean="0">
              <a:latin typeface="Georgia" panose="02040502050405020303" pitchFamily="18" charset="0"/>
            </a:endParaRPr>
          </a:p>
          <a:p>
            <a:pPr marL="0" indent="0" algn="ctr">
              <a:buNone/>
            </a:pPr>
            <a:r>
              <a:rPr lang="en-US" sz="2200" dirty="0" smtClean="0">
                <a:latin typeface="Georgia" panose="02040502050405020303" pitchFamily="18" charset="0"/>
              </a:rPr>
              <a:t>Email: </a:t>
            </a:r>
            <a:r>
              <a:rPr lang="en-US" sz="2000" dirty="0" smtClean="0">
                <a:latin typeface="Arial" panose="020B0604020202020204" pitchFamily="34" charset="0"/>
                <a:cs typeface="Arial" panose="020B0604020202020204" pitchFamily="34" charset="0"/>
                <a:hlinkClick r:id="rId2"/>
              </a:rPr>
              <a:t>kawsar215@yahoo.co.uk</a:t>
            </a:r>
            <a:endParaRPr lang="en-US" sz="2000" dirty="0" smtClean="0">
              <a:latin typeface="Arial" panose="020B0604020202020204" pitchFamily="34" charset="0"/>
              <a:cs typeface="Arial" panose="020B0604020202020204" pitchFamily="34" charset="0"/>
            </a:endParaRPr>
          </a:p>
          <a:p>
            <a:pPr marL="0" indent="0" algn="ctr">
              <a:buNone/>
            </a:pPr>
            <a:r>
              <a:rPr lang="en-US" sz="2200" dirty="0" smtClean="0">
                <a:latin typeface="Georgia" panose="02040502050405020303" pitchFamily="18" charset="0"/>
              </a:rPr>
              <a:t>Mobile: 0088-01911 12 12 88</a:t>
            </a:r>
          </a:p>
        </p:txBody>
      </p:sp>
      <p:sp>
        <p:nvSpPr>
          <p:cNvPr id="4" name="Slide Number Placeholder 3"/>
          <p:cNvSpPr>
            <a:spLocks noGrp="1"/>
          </p:cNvSpPr>
          <p:nvPr>
            <p:ph type="sldNum" sz="quarter" idx="12"/>
          </p:nvPr>
        </p:nvSpPr>
        <p:spPr/>
        <p:txBody>
          <a:bodyPr/>
          <a:lstStyle/>
          <a:p>
            <a:fld id="{CB0064AB-2946-4EE5-A03F-11ED4BDCC6A8}" type="slidenum">
              <a:rPr lang="en-US" smtClean="0"/>
              <a:pPr/>
              <a:t>3</a:t>
            </a:fld>
            <a:endParaRPr lang="en-US"/>
          </a:p>
        </p:txBody>
      </p:sp>
    </p:spTree>
    <p:extLst>
      <p:ext uri="{BB962C8B-B14F-4D97-AF65-F5344CB8AC3E}">
        <p14:creationId xmlns="" xmlns:p14="http://schemas.microsoft.com/office/powerpoint/2010/main" val="10295824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u="sng" dirty="0" smtClean="0"/>
              <a:t>Impact of Negotiation in everyday life:</a:t>
            </a:r>
            <a:endParaRPr lang="en-US" sz="3400" b="1" u="sng"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287887" y="2524259"/>
            <a:ext cx="9517488" cy="3652704"/>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30</a:t>
            </a:fld>
            <a:endParaRPr lang="en-US"/>
          </a:p>
        </p:txBody>
      </p:sp>
    </p:spTree>
    <p:extLst>
      <p:ext uri="{BB962C8B-B14F-4D97-AF65-F5344CB8AC3E}">
        <p14:creationId xmlns="" xmlns:p14="http://schemas.microsoft.com/office/powerpoint/2010/main" val="34699216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sz="3600" b="1" dirty="0" smtClean="0">
              <a:latin typeface="Georgia" panose="02040502050405020303" pitchFamily="18" charset="0"/>
            </a:endParaRPr>
          </a:p>
          <a:p>
            <a:pPr marL="0" indent="0" algn="ctr">
              <a:buNone/>
            </a:pPr>
            <a:r>
              <a:rPr lang="en-US" sz="3600" b="1" dirty="0" smtClean="0">
                <a:latin typeface="Georgia" panose="02040502050405020303" pitchFamily="18" charset="0"/>
              </a:rPr>
              <a:t>Advantages of Negotiation </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828849" y="3860570"/>
            <a:ext cx="4534302" cy="2174725"/>
          </a:xfrm>
          <a:prstGeom prst="rect">
            <a:avLst/>
          </a:prstGeom>
        </p:spPr>
      </p:pic>
      <p:sp>
        <p:nvSpPr>
          <p:cNvPr id="5" name="Title 4"/>
          <p:cNvSpPr>
            <a:spLocks noGrp="1"/>
          </p:cNvSpPr>
          <p:nvPr>
            <p:ph type="title"/>
          </p:nvPr>
        </p:nvSpPr>
        <p:spPr/>
        <p:txBody>
          <a:bodyPr/>
          <a:lstStyle/>
          <a:p>
            <a:endParaRPr lang="en-US"/>
          </a:p>
        </p:txBody>
      </p:sp>
      <p:sp>
        <p:nvSpPr>
          <p:cNvPr id="2" name="Slide Number Placeholder 1"/>
          <p:cNvSpPr>
            <a:spLocks noGrp="1"/>
          </p:cNvSpPr>
          <p:nvPr>
            <p:ph type="sldNum" sz="quarter" idx="12"/>
          </p:nvPr>
        </p:nvSpPr>
        <p:spPr/>
        <p:txBody>
          <a:bodyPr/>
          <a:lstStyle/>
          <a:p>
            <a:fld id="{CB0064AB-2946-4EE5-A03F-11ED4BDCC6A8}" type="slidenum">
              <a:rPr lang="en-US" smtClean="0"/>
              <a:pPr/>
              <a:t>31</a:t>
            </a:fld>
            <a:endParaRPr lang="en-US"/>
          </a:p>
        </p:txBody>
      </p:sp>
    </p:spTree>
    <p:extLst>
      <p:ext uri="{BB962C8B-B14F-4D97-AF65-F5344CB8AC3E}">
        <p14:creationId xmlns="" xmlns:p14="http://schemas.microsoft.com/office/powerpoint/2010/main" val="17327548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Autofit/>
          </a:bodyPr>
          <a:lstStyle/>
          <a:p>
            <a:r>
              <a:rPr lang="en-US" sz="3000" b="1" dirty="0" smtClean="0">
                <a:latin typeface="Georgia" panose="02040502050405020303" pitchFamily="18" charset="0"/>
              </a:rPr>
              <a:t/>
            </a:r>
            <a:br>
              <a:rPr lang="en-US" sz="3000" b="1" dirty="0" smtClean="0">
                <a:latin typeface="Georgia" panose="02040502050405020303" pitchFamily="18" charset="0"/>
              </a:rPr>
            </a:br>
            <a:r>
              <a:rPr lang="en-US" sz="3000" b="1" dirty="0" smtClean="0">
                <a:latin typeface="Georgia" panose="02040502050405020303" pitchFamily="18" charset="0"/>
              </a:rPr>
              <a:t>Advantages </a:t>
            </a:r>
            <a:r>
              <a:rPr lang="en-US" sz="3000" b="1" dirty="0">
                <a:latin typeface="Georgia" panose="02040502050405020303" pitchFamily="18" charset="0"/>
              </a:rPr>
              <a:t>of Negotiation in compared to Arbitration and Mediation</a:t>
            </a:r>
            <a:r>
              <a:rPr lang="en-US" sz="3000" dirty="0">
                <a:latin typeface="Georgia" panose="02040502050405020303" pitchFamily="18" charset="0"/>
              </a:rPr>
              <a:t/>
            </a:r>
            <a:br>
              <a:rPr lang="en-US" sz="3000" dirty="0">
                <a:latin typeface="Georgia" panose="02040502050405020303" pitchFamily="18" charset="0"/>
              </a:rPr>
            </a:br>
            <a:endParaRPr lang="en-US" sz="3000" dirty="0">
              <a:latin typeface="Georgia" panose="02040502050405020303" pitchFamily="18"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Georgia" panose="02040502050405020303" pitchFamily="18" charset="0"/>
            </a:endParaRPr>
          </a:p>
          <a:p>
            <a:pPr marL="0" indent="0">
              <a:buNone/>
            </a:pPr>
            <a:r>
              <a:rPr lang="en-US" b="1" dirty="0" smtClean="0">
                <a:latin typeface="Georgia" panose="02040502050405020303" pitchFamily="18" charset="0"/>
              </a:rPr>
              <a:t>Cost</a:t>
            </a:r>
            <a:r>
              <a:rPr lang="en-US" b="1" dirty="0">
                <a:latin typeface="Georgia" panose="02040502050405020303" pitchFamily="18" charset="0"/>
              </a:rPr>
              <a:t>:</a:t>
            </a:r>
            <a:r>
              <a:rPr lang="en-US" dirty="0">
                <a:latin typeface="Georgia" panose="02040502050405020303" pitchFamily="18" charset="0"/>
              </a:rPr>
              <a:t> The most powerful advantage of negotiation is cost. While nothing in dispute resolution is completely cost free, Negotiation as a central part of human negotiation is at least familiar and </a:t>
            </a:r>
            <a:r>
              <a:rPr lang="en-US" u="sng" dirty="0">
                <a:latin typeface="Georgia" panose="02040502050405020303" pitchFamily="18" charset="0"/>
              </a:rPr>
              <a:t>fits in with the general processes of life</a:t>
            </a:r>
            <a:r>
              <a:rPr lang="en-US" dirty="0" smtClean="0">
                <a:latin typeface="Georgia" panose="02040502050405020303" pitchFamily="18" charset="0"/>
              </a:rPr>
              <a:t>.  </a:t>
            </a:r>
            <a:r>
              <a:rPr lang="en-US" dirty="0"/>
              <a:t> </a:t>
            </a:r>
          </a:p>
        </p:txBody>
      </p:sp>
      <p:pic>
        <p:nvPicPr>
          <p:cNvPr id="4" name="Picture 3"/>
          <p:cNvPicPr>
            <a:picLocks noChangeAspect="1"/>
          </p:cNvPicPr>
          <p:nvPr/>
        </p:nvPicPr>
        <p:blipFill>
          <a:blip r:embed="rId2" cstate="print"/>
          <a:stretch>
            <a:fillRect/>
          </a:stretch>
        </p:blipFill>
        <p:spPr>
          <a:xfrm>
            <a:off x="6400801" y="3915177"/>
            <a:ext cx="3069076" cy="2018808"/>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32</a:t>
            </a:fld>
            <a:endParaRPr lang="en-US"/>
          </a:p>
        </p:txBody>
      </p:sp>
    </p:spTree>
    <p:extLst>
      <p:ext uri="{BB962C8B-B14F-4D97-AF65-F5344CB8AC3E}">
        <p14:creationId xmlns="" xmlns:p14="http://schemas.microsoft.com/office/powerpoint/2010/main" val="29576392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b="1" dirty="0" smtClean="0"/>
              <a:t/>
            </a:r>
            <a:br>
              <a:rPr lang="en-US" b="1" dirty="0" smtClean="0"/>
            </a:br>
            <a:r>
              <a:rPr lang="en-US" sz="3300" b="1" dirty="0" smtClean="0">
                <a:latin typeface="Georgia" panose="02040502050405020303" pitchFamily="18" charset="0"/>
              </a:rPr>
              <a:t>Advantages </a:t>
            </a:r>
            <a:r>
              <a:rPr lang="en-US" sz="3300" b="1" dirty="0">
                <a:latin typeface="Georgia" panose="02040502050405020303" pitchFamily="18" charset="0"/>
              </a:rPr>
              <a:t>of Negotiation in compared to Arbitration and Mediation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 </a:t>
            </a:r>
            <a:r>
              <a:rPr lang="en-US" sz="2600" b="1" dirty="0" smtClean="0">
                <a:latin typeface="Georgia" panose="02040502050405020303" pitchFamily="18" charset="0"/>
              </a:rPr>
              <a:t>Time</a:t>
            </a:r>
            <a:r>
              <a:rPr lang="en-US" sz="2600" b="1" dirty="0">
                <a:latin typeface="Georgia" panose="02040502050405020303" pitchFamily="18" charset="0"/>
              </a:rPr>
              <a:t>:</a:t>
            </a:r>
            <a:r>
              <a:rPr lang="en-US" sz="2600" dirty="0">
                <a:latin typeface="Georgia" panose="02040502050405020303" pitchFamily="18" charset="0"/>
              </a:rPr>
              <a:t> Negotiation is also almost certainly the quickest form of dispute resolution. Dispute is not part of the productive operations of any commercial organization. The speed inherent in productive negotiations comes from the familiarity with the subject and personnel involved in the dispute and the general access to the subject and each other. Speed has two benefits: the ability to </a:t>
            </a:r>
            <a:r>
              <a:rPr lang="en-US" sz="2600" dirty="0" err="1">
                <a:latin typeface="Georgia" panose="02040502050405020303" pitchFamily="18" charset="0"/>
              </a:rPr>
              <a:t>recognise</a:t>
            </a:r>
            <a:r>
              <a:rPr lang="en-US" sz="2600" dirty="0">
                <a:latin typeface="Georgia" panose="02040502050405020303" pitchFamily="18" charset="0"/>
              </a:rPr>
              <a:t> and react quickly to disagreements or disputes and resolve them before they grow and the clear benefit of being able to reach a resolution enables you to concentrate on the purpose at hand.</a:t>
            </a:r>
            <a:r>
              <a:rPr lang="en-US" sz="2600" u="sng" dirty="0">
                <a:latin typeface="Georgia" panose="02040502050405020303" pitchFamily="18" charset="0"/>
              </a:rPr>
              <a:t> Time spent disputing is non-productive and wasteful</a:t>
            </a:r>
            <a:r>
              <a:rPr lang="en-US" sz="2600" dirty="0">
                <a:latin typeface="Georgia" panose="02040502050405020303" pitchFamily="18" charset="0"/>
              </a:rPr>
              <a:t>. </a:t>
            </a:r>
          </a:p>
        </p:txBody>
      </p:sp>
      <p:sp>
        <p:nvSpPr>
          <p:cNvPr id="4" name="Slide Number Placeholder 3"/>
          <p:cNvSpPr>
            <a:spLocks noGrp="1"/>
          </p:cNvSpPr>
          <p:nvPr>
            <p:ph type="sldNum" sz="quarter" idx="12"/>
          </p:nvPr>
        </p:nvSpPr>
        <p:spPr/>
        <p:txBody>
          <a:bodyPr/>
          <a:lstStyle/>
          <a:p>
            <a:fld id="{CB0064AB-2946-4EE5-A03F-11ED4BDCC6A8}" type="slidenum">
              <a:rPr lang="en-US" smtClean="0"/>
              <a:pPr/>
              <a:t>33</a:t>
            </a:fld>
            <a:endParaRPr lang="en-US"/>
          </a:p>
        </p:txBody>
      </p:sp>
    </p:spTree>
    <p:extLst>
      <p:ext uri="{BB962C8B-B14F-4D97-AF65-F5344CB8AC3E}">
        <p14:creationId xmlns="" xmlns:p14="http://schemas.microsoft.com/office/powerpoint/2010/main" val="41404594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b="1" dirty="0" smtClean="0"/>
              <a:t/>
            </a:r>
            <a:br>
              <a:rPr lang="en-US" b="1" dirty="0" smtClean="0"/>
            </a:br>
            <a:r>
              <a:rPr lang="en-US" sz="3300" b="1" dirty="0" smtClean="0">
                <a:latin typeface="Georgia" panose="02040502050405020303" pitchFamily="18" charset="0"/>
              </a:rPr>
              <a:t>Advantages </a:t>
            </a:r>
            <a:r>
              <a:rPr lang="en-US" sz="3300" b="1" dirty="0">
                <a:latin typeface="Georgia" panose="02040502050405020303" pitchFamily="18" charset="0"/>
              </a:rPr>
              <a:t>of Negotiation in compared to Arbitration and Mediation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lgn="just">
              <a:buNone/>
            </a:pPr>
            <a:r>
              <a:rPr lang="en-US" sz="2600" b="1" dirty="0" smtClean="0">
                <a:latin typeface="Georgia" panose="02040502050405020303" pitchFamily="18" charset="0"/>
              </a:rPr>
              <a:t>Familiarity </a:t>
            </a:r>
            <a:r>
              <a:rPr lang="en-US" sz="2600" b="1" dirty="0">
                <a:latin typeface="Georgia" panose="02040502050405020303" pitchFamily="18" charset="0"/>
              </a:rPr>
              <a:t>with the process, the </a:t>
            </a:r>
            <a:r>
              <a:rPr lang="en-US" sz="2600" b="1" dirty="0" err="1" smtClean="0">
                <a:latin typeface="Georgia" panose="02040502050405020303" pitchFamily="18" charset="0"/>
              </a:rPr>
              <a:t>individuals,Organizations</a:t>
            </a:r>
            <a:r>
              <a:rPr lang="en-US" sz="2600" b="1" dirty="0" smtClean="0">
                <a:latin typeface="Georgia" panose="02040502050405020303" pitchFamily="18" charset="0"/>
              </a:rPr>
              <a:t> </a:t>
            </a:r>
            <a:r>
              <a:rPr lang="en-US" sz="2600" b="1" dirty="0">
                <a:latin typeface="Georgia" panose="02040502050405020303" pitchFamily="18" charset="0"/>
              </a:rPr>
              <a:t>and the subject:</a:t>
            </a:r>
            <a:r>
              <a:rPr lang="en-US" sz="2600" dirty="0">
                <a:latin typeface="Georgia" panose="02040502050405020303" pitchFamily="18" charset="0"/>
              </a:rPr>
              <a:t> </a:t>
            </a:r>
            <a:endParaRPr lang="en-US" sz="2600" dirty="0" smtClean="0">
              <a:latin typeface="Georgia" panose="02040502050405020303" pitchFamily="18" charset="0"/>
            </a:endParaRPr>
          </a:p>
          <a:p>
            <a:pPr marL="0" indent="0" algn="just">
              <a:buNone/>
            </a:pPr>
            <a:r>
              <a:rPr lang="en-US" dirty="0" smtClean="0">
                <a:latin typeface="Georgia" panose="02040502050405020303" pitchFamily="18" charset="0"/>
              </a:rPr>
              <a:t>The </a:t>
            </a:r>
            <a:r>
              <a:rPr lang="en-US" dirty="0">
                <a:latin typeface="Georgia" panose="02040502050405020303" pitchFamily="18" charset="0"/>
              </a:rPr>
              <a:t>parties are face to face (figuratively if not always literally), a position that they inhabit throughout their normal dealings. This can carry great advantages in: familiarity with each other aiding communication, familiarity with the subject of the dispute and the minutiae of its gestation (which will, if nothing else, inform the discussions). Familiarity with the process, the individuals, </a:t>
            </a:r>
            <a:r>
              <a:rPr lang="en-US" dirty="0" err="1">
                <a:latin typeface="Georgia" panose="02040502050405020303" pitchFamily="18" charset="0"/>
              </a:rPr>
              <a:t>organisations</a:t>
            </a:r>
            <a:r>
              <a:rPr lang="en-US" dirty="0">
                <a:latin typeface="Georgia" panose="02040502050405020303" pitchFamily="18" charset="0"/>
              </a:rPr>
              <a:t> and the subject will increase the options for a settlement – providing that the parties wish to settle</a:t>
            </a:r>
            <a:r>
              <a:rPr lang="en-US" dirty="0" smtClean="0">
                <a:latin typeface="Georgia" panose="02040502050405020303" pitchFamily="18" charset="0"/>
              </a:rPr>
              <a:t>.</a:t>
            </a:r>
            <a:endParaRPr lang="en-US" dirty="0">
              <a:latin typeface="Georgia" panose="02040502050405020303"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34</a:t>
            </a:fld>
            <a:endParaRPr lang="en-US"/>
          </a:p>
        </p:txBody>
      </p:sp>
    </p:spTree>
    <p:extLst>
      <p:ext uri="{BB962C8B-B14F-4D97-AF65-F5344CB8AC3E}">
        <p14:creationId xmlns="" xmlns:p14="http://schemas.microsoft.com/office/powerpoint/2010/main" val="4828759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b="1" dirty="0" smtClean="0"/>
              <a:t/>
            </a:r>
            <a:br>
              <a:rPr lang="en-US" b="1" dirty="0" smtClean="0"/>
            </a:br>
            <a:r>
              <a:rPr lang="en-US" sz="3300" b="1" dirty="0" smtClean="0">
                <a:latin typeface="Georgia" panose="02040502050405020303" pitchFamily="18" charset="0"/>
              </a:rPr>
              <a:t>Advantages </a:t>
            </a:r>
            <a:r>
              <a:rPr lang="en-US" sz="3300" b="1" dirty="0">
                <a:latin typeface="Georgia" panose="02040502050405020303" pitchFamily="18" charset="0"/>
              </a:rPr>
              <a:t>of Negotiation in compared to Arbitration and Mediation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lgn="just">
              <a:buNone/>
            </a:pPr>
            <a:r>
              <a:rPr lang="en-US" sz="2700" b="1" dirty="0" smtClean="0">
                <a:latin typeface="Georgia" panose="02040502050405020303" pitchFamily="18" charset="0"/>
              </a:rPr>
              <a:t>Flexibility</a:t>
            </a:r>
            <a:r>
              <a:rPr lang="en-US" sz="2700" b="1" dirty="0">
                <a:latin typeface="Georgia" panose="02040502050405020303" pitchFamily="18" charset="0"/>
              </a:rPr>
              <a:t>:</a:t>
            </a:r>
            <a:r>
              <a:rPr lang="en-US" sz="2700" dirty="0">
                <a:latin typeface="Georgia" panose="02040502050405020303" pitchFamily="18" charset="0"/>
              </a:rPr>
              <a:t> Flexibility is inherent in negotiations; the parties, while they may have to make efforts to meet and discuss, are not at the </a:t>
            </a:r>
            <a:r>
              <a:rPr lang="en-US" sz="2700" u="sng" dirty="0">
                <a:latin typeface="Georgia" panose="02040502050405020303" pitchFamily="18" charset="0"/>
              </a:rPr>
              <a:t>mercy of a third party organization or individual for the timing </a:t>
            </a:r>
            <a:r>
              <a:rPr lang="en-US" sz="2700" dirty="0">
                <a:latin typeface="Georgia" panose="02040502050405020303" pitchFamily="18" charset="0"/>
              </a:rPr>
              <a:t>of their discussions. Indeed, it is not necessarily a requirement of negotiations that they meet at all. Negotiations are flexible enough to be carried out by telephone, conference call, internet or correspondence</a:t>
            </a:r>
            <a:r>
              <a:rPr lang="en-US" sz="2700" dirty="0" smtClean="0">
                <a:latin typeface="Georgia" panose="02040502050405020303" pitchFamily="18" charset="0"/>
              </a:rPr>
              <a:t>. </a:t>
            </a:r>
            <a:endParaRPr lang="en-US" sz="2700" dirty="0">
              <a:latin typeface="Georgia" panose="02040502050405020303" pitchFamily="18" charset="0"/>
            </a:endParaRPr>
          </a:p>
        </p:txBody>
      </p:sp>
      <p:pic>
        <p:nvPicPr>
          <p:cNvPr id="4" name="Picture 3"/>
          <p:cNvPicPr>
            <a:picLocks noChangeAspect="1"/>
          </p:cNvPicPr>
          <p:nvPr/>
        </p:nvPicPr>
        <p:blipFill>
          <a:blip r:embed="rId2" cstate="print"/>
          <a:stretch>
            <a:fillRect/>
          </a:stretch>
        </p:blipFill>
        <p:spPr>
          <a:xfrm>
            <a:off x="5640947" y="4320237"/>
            <a:ext cx="3104186" cy="1856726"/>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35</a:t>
            </a:fld>
            <a:endParaRPr lang="en-US"/>
          </a:p>
        </p:txBody>
      </p:sp>
    </p:spTree>
    <p:extLst>
      <p:ext uri="{BB962C8B-B14F-4D97-AF65-F5344CB8AC3E}">
        <p14:creationId xmlns="" xmlns:p14="http://schemas.microsoft.com/office/powerpoint/2010/main" val="1879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b="1" dirty="0" smtClean="0"/>
              <a:t/>
            </a:r>
            <a:br>
              <a:rPr lang="en-US" b="1" dirty="0" smtClean="0"/>
            </a:br>
            <a:r>
              <a:rPr lang="en-US" sz="3300" b="1" dirty="0" smtClean="0">
                <a:latin typeface="Georgia" panose="02040502050405020303" pitchFamily="18" charset="0"/>
              </a:rPr>
              <a:t>Advantages </a:t>
            </a:r>
            <a:r>
              <a:rPr lang="en-US" sz="3300" b="1" dirty="0">
                <a:latin typeface="Georgia" panose="02040502050405020303" pitchFamily="18" charset="0"/>
              </a:rPr>
              <a:t>of Negotiation in compared to Arbitration and Mediation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endParaRPr lang="en-US" b="1" dirty="0" smtClean="0"/>
          </a:p>
          <a:p>
            <a:endParaRPr lang="en-US" b="1" dirty="0"/>
          </a:p>
          <a:p>
            <a:pPr marL="0" indent="0">
              <a:buNone/>
            </a:pPr>
            <a:r>
              <a:rPr lang="en-US" b="1" dirty="0" smtClean="0">
                <a:latin typeface="Georgia" panose="02040502050405020303" pitchFamily="18" charset="0"/>
              </a:rPr>
              <a:t>Private</a:t>
            </a:r>
            <a:r>
              <a:rPr lang="en-US" b="1" dirty="0">
                <a:latin typeface="Georgia" panose="02040502050405020303" pitchFamily="18" charset="0"/>
              </a:rPr>
              <a:t>:</a:t>
            </a:r>
            <a:r>
              <a:rPr lang="en-US" dirty="0">
                <a:latin typeface="Georgia" panose="02040502050405020303" pitchFamily="18" charset="0"/>
              </a:rPr>
              <a:t> The negotiations are inherently private, unless the parties choose otherwise; there is </a:t>
            </a:r>
            <a:r>
              <a:rPr lang="en-US" u="sng" dirty="0">
                <a:latin typeface="Georgia" panose="02040502050405020303" pitchFamily="18" charset="0"/>
              </a:rPr>
              <a:t>no automatic access </a:t>
            </a:r>
            <a:r>
              <a:rPr lang="en-US" dirty="0">
                <a:latin typeface="Georgia" panose="02040502050405020303" pitchFamily="18" charset="0"/>
              </a:rPr>
              <a:t>to the substance of the negotiations </a:t>
            </a:r>
            <a:r>
              <a:rPr lang="en-US" u="sng" dirty="0">
                <a:latin typeface="Georgia" panose="02040502050405020303" pitchFamily="18" charset="0"/>
              </a:rPr>
              <a:t>by the outside world</a:t>
            </a:r>
            <a:r>
              <a:rPr lang="en-US" dirty="0" smtClean="0">
                <a:latin typeface="Georgia" panose="02040502050405020303" pitchFamily="18" charset="0"/>
              </a:rPr>
              <a:t>.</a:t>
            </a:r>
            <a:endParaRPr lang="en-US" dirty="0">
              <a:latin typeface="Georgia" panose="02040502050405020303"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36</a:t>
            </a:fld>
            <a:endParaRPr lang="en-US"/>
          </a:p>
        </p:txBody>
      </p:sp>
    </p:spTree>
    <p:extLst>
      <p:ext uri="{BB962C8B-B14F-4D97-AF65-F5344CB8AC3E}">
        <p14:creationId xmlns="" xmlns:p14="http://schemas.microsoft.com/office/powerpoint/2010/main" val="23817633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b="1" dirty="0" smtClean="0"/>
              <a:t/>
            </a:r>
            <a:br>
              <a:rPr lang="en-US" b="1" dirty="0" smtClean="0"/>
            </a:br>
            <a:r>
              <a:rPr lang="en-US" b="1" dirty="0" smtClean="0"/>
              <a:t>SUMMARY TO: </a:t>
            </a:r>
            <a:br>
              <a:rPr lang="en-US" b="1" dirty="0" smtClean="0"/>
            </a:br>
            <a:r>
              <a:rPr lang="en-US" sz="3300" b="1" dirty="0" smtClean="0">
                <a:latin typeface="Georgia" panose="02040502050405020303" pitchFamily="18" charset="0"/>
              </a:rPr>
              <a:t>Advantages </a:t>
            </a:r>
            <a:r>
              <a:rPr lang="en-US" sz="3300" b="1" dirty="0">
                <a:latin typeface="Georgia" panose="02040502050405020303" pitchFamily="18" charset="0"/>
              </a:rPr>
              <a:t>of Negotiation in compared to Arbitration and Mediation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endParaRPr lang="en-US" b="1" dirty="0" smtClean="0"/>
          </a:p>
          <a:p>
            <a:pPr marL="0" indent="0">
              <a:buNone/>
            </a:pPr>
            <a:endParaRPr lang="en-US" b="1" dirty="0"/>
          </a:p>
        </p:txBody>
      </p:sp>
      <p:graphicFrame>
        <p:nvGraphicFramePr>
          <p:cNvPr id="4" name="Diagram 3"/>
          <p:cNvGraphicFramePr/>
          <p:nvPr>
            <p:extLst>
              <p:ext uri="{D42A27DB-BD31-4B8C-83A1-F6EECF244321}">
                <p14:modId xmlns="" xmlns:p14="http://schemas.microsoft.com/office/powerpoint/2010/main" val="2765604944"/>
              </p:ext>
            </p:extLst>
          </p:nvPr>
        </p:nvGraphicFramePr>
        <p:xfrm>
          <a:off x="838200" y="1690687"/>
          <a:ext cx="10778543" cy="5044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CB0064AB-2946-4EE5-A03F-11ED4BDCC6A8}" type="slidenum">
              <a:rPr lang="en-US" smtClean="0"/>
              <a:pPr/>
              <a:t>37</a:t>
            </a:fld>
            <a:endParaRPr lang="en-US"/>
          </a:p>
        </p:txBody>
      </p:sp>
    </p:spTree>
    <p:extLst>
      <p:ext uri="{BB962C8B-B14F-4D97-AF65-F5344CB8AC3E}">
        <p14:creationId xmlns="" xmlns:p14="http://schemas.microsoft.com/office/powerpoint/2010/main" val="1821806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style>
          <a:lnRef idx="0">
            <a:scrgbClr r="0" g="0" b="0"/>
          </a:lnRef>
          <a:fillRef idx="1003">
            <a:schemeClr val="lt1"/>
          </a:fillRef>
          <a:effectRef idx="0">
            <a:scrgbClr r="0" g="0" b="0"/>
          </a:effectRef>
          <a:fontRef idx="major"/>
        </p:style>
        <p:txBody>
          <a:bodyPr/>
          <a:lstStyle/>
          <a:p>
            <a:pPr marL="0" indent="0">
              <a:buNone/>
            </a:pPr>
            <a:endParaRPr lang="en-US" dirty="0" smtClean="0"/>
          </a:p>
          <a:p>
            <a:pPr marL="0" indent="0" algn="ctr">
              <a:buNone/>
            </a:pPr>
            <a:r>
              <a:rPr lang="en-US" sz="3600" b="1" u="sng" dirty="0">
                <a:latin typeface="Georgia" panose="02040502050405020303" pitchFamily="18" charset="0"/>
              </a:rPr>
              <a:t>Negotiation is an </a:t>
            </a:r>
            <a:r>
              <a:rPr lang="en-US" sz="3600" b="1" i="1" u="sng" dirty="0">
                <a:latin typeface="Georgia" panose="02040502050405020303" pitchFamily="18" charset="0"/>
              </a:rPr>
              <a:t>art </a:t>
            </a:r>
            <a:r>
              <a:rPr lang="en-US" sz="3600" b="1" u="sng" dirty="0">
                <a:latin typeface="Georgia" panose="02040502050405020303" pitchFamily="18" charset="0"/>
              </a:rPr>
              <a:t>as well as a </a:t>
            </a:r>
            <a:r>
              <a:rPr lang="en-US" sz="3600" b="1" i="1" u="sng" dirty="0" smtClean="0">
                <a:latin typeface="Georgia" panose="02040502050405020303" pitchFamily="18" charset="0"/>
              </a:rPr>
              <a:t>science?</a:t>
            </a:r>
          </a:p>
          <a:p>
            <a:pPr marL="0" indent="0" algn="ctr">
              <a:buNone/>
            </a:pPr>
            <a:endParaRPr lang="en-US" sz="3600" b="1" i="1" u="sng" dirty="0">
              <a:latin typeface="Georgia" panose="02040502050405020303" pitchFamily="18" charset="0"/>
            </a:endParaRPr>
          </a:p>
          <a:p>
            <a:pPr marL="0" indent="0" algn="ctr">
              <a:buNone/>
            </a:pPr>
            <a:r>
              <a:rPr lang="en-US" sz="3600" b="1" i="1" u="sng" dirty="0" smtClean="0">
                <a:latin typeface="Georgia" panose="02040502050405020303" pitchFamily="18" charset="0"/>
              </a:rPr>
              <a:t>Or </a:t>
            </a:r>
          </a:p>
          <a:p>
            <a:pPr marL="0" indent="0" algn="ctr">
              <a:buNone/>
            </a:pPr>
            <a:endParaRPr lang="en-US" sz="3600" b="1" i="1" u="sng" dirty="0">
              <a:latin typeface="Georgia" panose="02040502050405020303" pitchFamily="18" charset="0"/>
            </a:endParaRPr>
          </a:p>
          <a:p>
            <a:pPr marL="0" indent="0" algn="ctr">
              <a:buNone/>
            </a:pPr>
            <a:r>
              <a:rPr lang="en-US" sz="3600" b="1" u="sng" dirty="0">
                <a:latin typeface="Georgia" panose="02040502050405020303" pitchFamily="18" charset="0"/>
              </a:rPr>
              <a:t>Negotiation is an </a:t>
            </a:r>
            <a:r>
              <a:rPr lang="en-US" sz="3600" b="1" i="1" u="sng" dirty="0" smtClean="0">
                <a:latin typeface="Georgia" panose="02040502050405020303" pitchFamily="18" charset="0"/>
              </a:rPr>
              <a:t>art, </a:t>
            </a:r>
            <a:r>
              <a:rPr lang="en-US" sz="3600" b="1" u="sng" dirty="0" smtClean="0">
                <a:latin typeface="Georgia" panose="02040502050405020303" pitchFamily="18" charset="0"/>
              </a:rPr>
              <a:t>not </a:t>
            </a:r>
            <a:r>
              <a:rPr lang="en-US" sz="3600" b="1" u="sng" dirty="0">
                <a:latin typeface="Georgia" panose="02040502050405020303" pitchFamily="18" charset="0"/>
              </a:rPr>
              <a:t>a </a:t>
            </a:r>
            <a:r>
              <a:rPr lang="en-US" sz="3600" b="1" i="1" u="sng" dirty="0" smtClean="0">
                <a:latin typeface="Georgia" panose="02040502050405020303" pitchFamily="18" charset="0"/>
              </a:rPr>
              <a:t>science?</a:t>
            </a:r>
            <a:endParaRPr lang="en-US" sz="3600" dirty="0">
              <a:latin typeface="Georgia" panose="02040502050405020303"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38</a:t>
            </a:fld>
            <a:endParaRPr lang="en-US"/>
          </a:p>
        </p:txBody>
      </p:sp>
    </p:spTree>
    <p:extLst>
      <p:ext uri="{BB962C8B-B14F-4D97-AF65-F5344CB8AC3E}">
        <p14:creationId xmlns="" xmlns:p14="http://schemas.microsoft.com/office/powerpoint/2010/main" val="26035841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en-US" b="1" u="sng" dirty="0"/>
              <a:t>Negotiation is an </a:t>
            </a:r>
            <a:r>
              <a:rPr lang="en-US" b="1" i="1" u="sng" dirty="0"/>
              <a:t>art </a:t>
            </a:r>
            <a:r>
              <a:rPr lang="en-US" b="1" u="sng" dirty="0"/>
              <a:t>as well as a </a:t>
            </a:r>
            <a:r>
              <a:rPr lang="en-US" b="1" i="1" u="sng" dirty="0"/>
              <a:t>science</a:t>
            </a:r>
            <a:endParaRPr lang="en-US" dirty="0"/>
          </a:p>
        </p:txBody>
      </p:sp>
      <p:sp>
        <p:nvSpPr>
          <p:cNvPr id="3" name="Content Placeholder 2"/>
          <p:cNvSpPr>
            <a:spLocks noGrp="1"/>
          </p:cNvSpPr>
          <p:nvPr>
            <p:ph idx="1"/>
          </p:nvPr>
        </p:nvSpPr>
        <p:spPr/>
        <p:txBody>
          <a:bodyPr>
            <a:normAutofit fontScale="85000" lnSpcReduction="20000"/>
          </a:bodyPr>
          <a:lstStyle/>
          <a:p>
            <a:pPr algn="just">
              <a:buFontTx/>
              <a:buChar char="-"/>
            </a:pPr>
            <a:r>
              <a:rPr lang="en-US" dirty="0" smtClean="0"/>
              <a:t>Negotiation </a:t>
            </a:r>
            <a:r>
              <a:rPr lang="en-US" dirty="0"/>
              <a:t>is an </a:t>
            </a:r>
            <a:r>
              <a:rPr lang="en-US" dirty="0" smtClean="0"/>
              <a:t>art, art </a:t>
            </a:r>
            <a:r>
              <a:rPr lang="en-US" dirty="0"/>
              <a:t>of changing yourself, changing other accordingly. It is </a:t>
            </a:r>
            <a:r>
              <a:rPr lang="en-US" i="1" dirty="0"/>
              <a:t>not exactly science</a:t>
            </a:r>
            <a:r>
              <a:rPr lang="en-US" dirty="0"/>
              <a:t> as </a:t>
            </a:r>
            <a:r>
              <a:rPr lang="en-US" b="1" u="sng" dirty="0"/>
              <a:t>two plus two is not always equal to four in negotiation</a:t>
            </a:r>
            <a:r>
              <a:rPr lang="en-US" dirty="0"/>
              <a:t>. It is an art as, on Negotiation </a:t>
            </a:r>
            <a:r>
              <a:rPr lang="en-US" b="1" u="sng" dirty="0"/>
              <a:t>you need to smile where you don’t want to, you need to compromise where you don’t want to</a:t>
            </a:r>
            <a:r>
              <a:rPr lang="en-US" dirty="0"/>
              <a:t>. This is nothing but art. </a:t>
            </a:r>
          </a:p>
          <a:p>
            <a:pPr algn="just">
              <a:buFontTx/>
              <a:buChar char="-"/>
            </a:pPr>
            <a:r>
              <a:rPr lang="en-US" dirty="0" smtClean="0"/>
              <a:t>Michael </a:t>
            </a:r>
            <a:r>
              <a:rPr lang="en-US" dirty="0"/>
              <a:t>Wheeler, the Professor at Harvard Business School, suggests that negotiation is an art rather than an exact science. “</a:t>
            </a:r>
            <a:r>
              <a:rPr lang="en-US" b="1" u="sng" dirty="0"/>
              <a:t>You can’t script the process</a:t>
            </a:r>
            <a:r>
              <a:rPr lang="en-US" dirty="0"/>
              <a:t>,” says Wheeler.  Whoever who sits across the table from you is likely to be as determined, as smart, and as unpredictable as you are. You can’t dictate their agendas, attitudes, or actions any more than you’d let them dictate yours. </a:t>
            </a:r>
          </a:p>
          <a:p>
            <a:pPr algn="just">
              <a:buFontTx/>
              <a:buChar char="-"/>
            </a:pPr>
            <a:r>
              <a:rPr lang="en-US" dirty="0" smtClean="0"/>
              <a:t>Always </a:t>
            </a:r>
            <a:r>
              <a:rPr lang="en-US" dirty="0"/>
              <a:t>taking a </a:t>
            </a:r>
            <a:r>
              <a:rPr lang="en-US" b="1" u="sng" dirty="0"/>
              <a:t>hardline stance </a:t>
            </a:r>
            <a:r>
              <a:rPr lang="en-US" dirty="0"/>
              <a:t>with rigid plans also can boomerang, that approach often crushes creative problem solving. Instead, they’re strategically alert, quick on their feet from moment to moment. </a:t>
            </a:r>
          </a:p>
          <a:p>
            <a:pPr algn="just">
              <a:buFontTx/>
              <a:buChar char="-"/>
            </a:pPr>
            <a:r>
              <a:rPr lang="en-US" b="1" u="sng" dirty="0" smtClean="0"/>
              <a:t>Don’t </a:t>
            </a:r>
            <a:r>
              <a:rPr lang="en-US" b="1" u="sng" dirty="0"/>
              <a:t>ask reality to conform to your blueprint, but transform your blueprint to adapt to reality</a:t>
            </a:r>
            <a:r>
              <a:rPr lang="en-US" dirty="0"/>
              <a:t>. </a:t>
            </a:r>
            <a:r>
              <a:rPr lang="en-US" dirty="0" smtClean="0"/>
              <a:t>Negotiation </a:t>
            </a:r>
            <a:r>
              <a:rPr lang="en-US" dirty="0"/>
              <a:t>entails ongoing learning, adapting, and influencing—all of which take place in a strategic environment.</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39</a:t>
            </a:fld>
            <a:endParaRPr lang="en-US"/>
          </a:p>
        </p:txBody>
      </p:sp>
    </p:spTree>
    <p:extLst>
      <p:ext uri="{BB962C8B-B14F-4D97-AF65-F5344CB8AC3E}">
        <p14:creationId xmlns="" xmlns:p14="http://schemas.microsoft.com/office/powerpoint/2010/main" val="3803366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a:t>
            </a:r>
            <a:r>
              <a:rPr lang="en-US" b="1" dirty="0" smtClean="0"/>
              <a:t>                </a:t>
            </a:r>
            <a:r>
              <a:rPr lang="en-US" sz="6700" b="1" u="sng" dirty="0" smtClean="0">
                <a:latin typeface="Georgia" panose="02040502050405020303" pitchFamily="18" charset="0"/>
              </a:rPr>
              <a:t>A </a:t>
            </a:r>
            <a:r>
              <a:rPr lang="en-US" sz="6700" b="1" u="sng" dirty="0">
                <a:latin typeface="Georgia" panose="02040502050405020303" pitchFamily="18" charset="0"/>
              </a:rPr>
              <a:t>Training on </a:t>
            </a:r>
            <a:r>
              <a:rPr lang="en-US" u="sng" dirty="0"/>
              <a:t/>
            </a:r>
            <a:br>
              <a:rPr lang="en-US" u="sng" dirty="0"/>
            </a:br>
            <a:endParaRPr lang="en-US" dirty="0"/>
          </a:p>
        </p:txBody>
      </p:sp>
      <p:sp>
        <p:nvSpPr>
          <p:cNvPr id="3" name="Content Placeholder 2"/>
          <p:cNvSpPr>
            <a:spLocks noGrp="1"/>
          </p:cNvSpPr>
          <p:nvPr>
            <p:ph idx="1"/>
          </p:nvPr>
        </p:nvSpPr>
        <p:spPr/>
        <p:txBody>
          <a:bodyPr/>
          <a:lstStyle/>
          <a:p>
            <a:pPr marL="0" indent="0" algn="ctr">
              <a:buNone/>
            </a:pPr>
            <a:endParaRPr lang="en-US" b="1" dirty="0" smtClean="0"/>
          </a:p>
          <a:p>
            <a:pPr marL="0" indent="0" algn="ctr">
              <a:buNone/>
            </a:pPr>
            <a:r>
              <a:rPr lang="en-US" sz="3600" b="1" u="sng" dirty="0" smtClean="0">
                <a:latin typeface="Georgia" panose="02040502050405020303" pitchFamily="18" charset="0"/>
              </a:rPr>
              <a:t>The </a:t>
            </a:r>
            <a:r>
              <a:rPr lang="en-US" sz="3600" b="1" u="sng" dirty="0">
                <a:latin typeface="Georgia" panose="02040502050405020303" pitchFamily="18" charset="0"/>
              </a:rPr>
              <a:t>Art of Negotiation</a:t>
            </a:r>
            <a:r>
              <a:rPr lang="en-US" sz="3600" b="1" dirty="0">
                <a:latin typeface="Georgia" panose="02040502050405020303" pitchFamily="18" charset="0"/>
              </a:rPr>
              <a:t>: </a:t>
            </a:r>
            <a:endParaRPr lang="en-US" sz="3600" b="1" dirty="0" smtClean="0">
              <a:latin typeface="Georgia" panose="02040502050405020303" pitchFamily="18" charset="0"/>
            </a:endParaRPr>
          </a:p>
          <a:p>
            <a:pPr marL="0" indent="0" algn="ctr">
              <a:buNone/>
            </a:pPr>
            <a:r>
              <a:rPr lang="en-US" sz="3600" b="1" dirty="0" smtClean="0">
                <a:latin typeface="Georgia" panose="02040502050405020303" pitchFamily="18" charset="0"/>
              </a:rPr>
              <a:t>Less </a:t>
            </a:r>
            <a:r>
              <a:rPr lang="en-US" sz="3600" b="1" dirty="0">
                <a:latin typeface="Georgia" panose="02040502050405020303" pitchFamily="18" charset="0"/>
              </a:rPr>
              <a:t>formal and more effective </a:t>
            </a:r>
            <a:endParaRPr lang="en-US" sz="3600" b="1" dirty="0" smtClean="0">
              <a:latin typeface="Georgia" panose="02040502050405020303" pitchFamily="18" charset="0"/>
            </a:endParaRPr>
          </a:p>
          <a:p>
            <a:pPr marL="0" indent="0" algn="ctr">
              <a:buNone/>
            </a:pPr>
            <a:r>
              <a:rPr lang="en-US" sz="3600" b="1" dirty="0" smtClean="0">
                <a:latin typeface="Georgia" panose="02040502050405020303" pitchFamily="18" charset="0"/>
              </a:rPr>
              <a:t>Method Of  ADR</a:t>
            </a:r>
            <a:r>
              <a:rPr lang="en-US" sz="3600" b="1" dirty="0">
                <a:latin typeface="Georgia" panose="02040502050405020303" pitchFamily="18" charset="0"/>
              </a:rPr>
              <a:t>. </a:t>
            </a:r>
            <a:endParaRPr lang="en-US" sz="3600" dirty="0">
              <a:latin typeface="Georgia" panose="02040502050405020303" pitchFamily="18" charset="0"/>
            </a:endParaRPr>
          </a:p>
          <a:p>
            <a:pPr marL="0" indent="0">
              <a:buNone/>
            </a:pPr>
            <a:r>
              <a:rPr lang="en-US" dirty="0" smtClean="0">
                <a:latin typeface="Georgia" panose="02040502050405020303" pitchFamily="18" charset="0"/>
              </a:rPr>
              <a:t>   </a:t>
            </a:r>
            <a:endParaRPr lang="en-US" dirty="0">
              <a:latin typeface="Georgia" panose="02040502050405020303" pitchFamily="18" charset="0"/>
            </a:endParaRPr>
          </a:p>
        </p:txBody>
      </p:sp>
      <p:sp>
        <p:nvSpPr>
          <p:cNvPr id="5" name="Rounded Rectangular Callout 4"/>
          <p:cNvSpPr/>
          <p:nvPr/>
        </p:nvSpPr>
        <p:spPr>
          <a:xfrm>
            <a:off x="2398959" y="2877936"/>
            <a:ext cx="2868502" cy="736507"/>
          </a:xfrm>
          <a:prstGeom prst="wedgeRoundRectCallout">
            <a:avLst>
              <a:gd name="adj1" fmla="val 18345"/>
              <a:gd name="adj2" fmla="val 4724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400" b="1" dirty="0" smtClean="0">
                <a:latin typeface="Georgia" panose="02040502050405020303" pitchFamily="18" charset="0"/>
              </a:rPr>
              <a:t>Less </a:t>
            </a:r>
            <a:r>
              <a:rPr lang="en-US" sz="3400" b="1" dirty="0">
                <a:latin typeface="Georgia" panose="02040502050405020303" pitchFamily="18" charset="0"/>
              </a:rPr>
              <a:t>formal</a:t>
            </a:r>
            <a:endParaRPr lang="en-US" sz="3400" dirty="0"/>
          </a:p>
        </p:txBody>
      </p:sp>
      <p:sp>
        <p:nvSpPr>
          <p:cNvPr id="6" name="Rounded Rectangular Callout 5"/>
          <p:cNvSpPr/>
          <p:nvPr/>
        </p:nvSpPr>
        <p:spPr>
          <a:xfrm>
            <a:off x="6273621" y="2858126"/>
            <a:ext cx="3438659" cy="785612"/>
          </a:xfrm>
          <a:prstGeom prst="wedgeRoundRectCallout">
            <a:avLst>
              <a:gd name="adj1" fmla="val -27715"/>
              <a:gd name="adj2" fmla="val -4679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400" b="1" dirty="0">
                <a:latin typeface="Georgia" panose="02040502050405020303" pitchFamily="18" charset="0"/>
              </a:rPr>
              <a:t>more effective</a:t>
            </a:r>
            <a:endParaRPr lang="en-US" sz="3400" dirty="0"/>
          </a:p>
        </p:txBody>
      </p:sp>
      <p:sp>
        <p:nvSpPr>
          <p:cNvPr id="8" name="Rounded Rectangular Callout 7"/>
          <p:cNvSpPr/>
          <p:nvPr/>
        </p:nvSpPr>
        <p:spPr>
          <a:xfrm>
            <a:off x="200160" y="324857"/>
            <a:ext cx="2198799" cy="2670070"/>
          </a:xfrm>
          <a:prstGeom prst="wedgeRoundRectCallout">
            <a:avLst>
              <a:gd name="adj1" fmla="val 68456"/>
              <a:gd name="adj2" fmla="val 5104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latin typeface="Georgia" panose="02040502050405020303" pitchFamily="18" charset="0"/>
              </a:rPr>
              <a:t>No formality of Appointing formal Arbitrator or Mediator, or no other formalities.</a:t>
            </a:r>
            <a:endParaRPr lang="en-US" sz="2000" b="1" dirty="0">
              <a:latin typeface="Georgia" panose="02040502050405020303" pitchFamily="18" charset="0"/>
            </a:endParaRPr>
          </a:p>
        </p:txBody>
      </p:sp>
      <p:sp>
        <p:nvSpPr>
          <p:cNvPr id="9" name="Rounded Rectangular Callout 8"/>
          <p:cNvSpPr/>
          <p:nvPr/>
        </p:nvSpPr>
        <p:spPr>
          <a:xfrm>
            <a:off x="9839458" y="324857"/>
            <a:ext cx="2030569" cy="2156519"/>
          </a:xfrm>
          <a:prstGeom prst="wedgeRoundRectCallout">
            <a:avLst>
              <a:gd name="adj1" fmla="val -63267"/>
              <a:gd name="adj2" fmla="val 78027"/>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smtClean="0">
                <a:latin typeface="Georgia" panose="02040502050405020303" pitchFamily="18" charset="0"/>
              </a:rPr>
              <a:t>Thousands of disputes are resolved daily by negotiation</a:t>
            </a:r>
            <a:r>
              <a:rPr lang="en-US" sz="2000" dirty="0" smtClean="0">
                <a:latin typeface="Georgia" panose="02040502050405020303" pitchFamily="18" charset="0"/>
              </a:rPr>
              <a:t>. </a:t>
            </a:r>
            <a:endParaRPr lang="en-US" sz="2000" dirty="0">
              <a:latin typeface="Georgia" panose="02040502050405020303" pitchFamily="18" charset="0"/>
            </a:endParaRPr>
          </a:p>
        </p:txBody>
      </p:sp>
      <p:sp>
        <p:nvSpPr>
          <p:cNvPr id="10" name="Rounded Rectangular Callout 9"/>
          <p:cNvSpPr/>
          <p:nvPr/>
        </p:nvSpPr>
        <p:spPr>
          <a:xfrm>
            <a:off x="3965217" y="3601066"/>
            <a:ext cx="4061539" cy="612648"/>
          </a:xfrm>
          <a:prstGeom prst="wedgeRoundRectCallout">
            <a:avLst>
              <a:gd name="adj1" fmla="val -20833"/>
              <a:gd name="adj2" fmla="val 5198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400" b="1" dirty="0">
                <a:latin typeface="Georgia" panose="02040502050405020303" pitchFamily="18" charset="0"/>
              </a:rPr>
              <a:t>Method Of  ADR. </a:t>
            </a:r>
            <a:endParaRPr lang="en-US" sz="3400" dirty="0">
              <a:latin typeface="Georgia" panose="02040502050405020303" pitchFamily="18" charset="0"/>
            </a:endParaRPr>
          </a:p>
        </p:txBody>
      </p:sp>
      <p:sp>
        <p:nvSpPr>
          <p:cNvPr id="12" name="Rounded Rectangular Callout 11"/>
          <p:cNvSpPr/>
          <p:nvPr/>
        </p:nvSpPr>
        <p:spPr>
          <a:xfrm>
            <a:off x="991672" y="4047238"/>
            <a:ext cx="2817925" cy="2436049"/>
          </a:xfrm>
          <a:prstGeom prst="wedgeRoundRectCallout">
            <a:avLst>
              <a:gd name="adj1" fmla="val 66918"/>
              <a:gd name="adj2" fmla="val -4872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13" name="Diagram 12"/>
          <p:cNvGraphicFramePr/>
          <p:nvPr>
            <p:extLst>
              <p:ext uri="{D42A27DB-BD31-4B8C-83A1-F6EECF244321}">
                <p14:modId xmlns="" xmlns:p14="http://schemas.microsoft.com/office/powerpoint/2010/main" val="995196257"/>
              </p:ext>
            </p:extLst>
          </p:nvPr>
        </p:nvGraphicFramePr>
        <p:xfrm>
          <a:off x="1175466" y="4337573"/>
          <a:ext cx="2446985" cy="1924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CB0064AB-2946-4EE5-A03F-11ED4BDCC6A8}" type="slidenum">
              <a:rPr lang="en-US" smtClean="0"/>
              <a:pPr/>
              <a:t>4</a:t>
            </a:fld>
            <a:endParaRPr lang="en-US"/>
          </a:p>
        </p:txBody>
      </p:sp>
    </p:spTree>
    <p:extLst>
      <p:ext uri="{BB962C8B-B14F-4D97-AF65-F5344CB8AC3E}">
        <p14:creationId xmlns="" xmlns:p14="http://schemas.microsoft.com/office/powerpoint/2010/main" val="5447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2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circle(in)">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ircle(in)">
                                      <p:cBhvr>
                                        <p:cTn id="4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2" grpId="0" animBg="1"/>
      <p:bldGraphic spid="1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r>
              <a:rPr lang="en-US" sz="3600" b="1" u="sng" dirty="0">
                <a:latin typeface="Georgia" panose="02040502050405020303" pitchFamily="18" charset="0"/>
              </a:rPr>
              <a:t>Negotiation is an </a:t>
            </a:r>
            <a:r>
              <a:rPr lang="en-US" sz="3600" b="1" i="1" u="sng" dirty="0">
                <a:latin typeface="Georgia" panose="02040502050405020303" pitchFamily="18" charset="0"/>
              </a:rPr>
              <a:t>art </a:t>
            </a:r>
            <a:r>
              <a:rPr lang="en-US" sz="3600" b="1" u="sng" dirty="0">
                <a:latin typeface="Georgia" panose="02040502050405020303" pitchFamily="18" charset="0"/>
              </a:rPr>
              <a:t>as well as a </a:t>
            </a:r>
            <a:r>
              <a:rPr lang="en-US" sz="3600" b="1" i="1" u="sng" dirty="0">
                <a:latin typeface="Georgia" panose="02040502050405020303" pitchFamily="18" charset="0"/>
              </a:rPr>
              <a:t>science</a:t>
            </a:r>
            <a:endParaRPr lang="en-US" sz="3600" dirty="0">
              <a:latin typeface="Georgia" panose="02040502050405020303" pitchFamily="18" charset="0"/>
            </a:endParaRPr>
          </a:p>
        </p:txBody>
      </p:sp>
      <p:sp>
        <p:nvSpPr>
          <p:cNvPr id="3" name="Content Placeholder 2"/>
          <p:cNvSpPr>
            <a:spLocks noGrp="1"/>
          </p:cNvSpPr>
          <p:nvPr>
            <p:ph idx="1"/>
          </p:nvPr>
        </p:nvSpPr>
        <p:spPr/>
        <p:txBody>
          <a:bodyPr>
            <a:normAutofit fontScale="92500" lnSpcReduction="10000"/>
          </a:bodyPr>
          <a:lstStyle/>
          <a:p>
            <a:pPr marL="0" indent="0" algn="just">
              <a:buNone/>
            </a:pPr>
            <a:r>
              <a:rPr lang="en-US" sz="3000" dirty="0" smtClean="0">
                <a:latin typeface="Georgia" panose="02040502050405020303" pitchFamily="18" charset="0"/>
              </a:rPr>
              <a:t>Following </a:t>
            </a:r>
            <a:r>
              <a:rPr lang="en-US" sz="3000" dirty="0">
                <a:latin typeface="Georgia" panose="02040502050405020303" pitchFamily="18" charset="0"/>
              </a:rPr>
              <a:t>are some of the most significant rules and traditions of the art of </a:t>
            </a:r>
            <a:r>
              <a:rPr lang="en-US" sz="3000" dirty="0" smtClean="0">
                <a:latin typeface="Georgia" panose="02040502050405020303" pitchFamily="18" charset="0"/>
              </a:rPr>
              <a:t>negotiation:</a:t>
            </a:r>
          </a:p>
          <a:p>
            <a:pPr marL="0" indent="0" algn="just">
              <a:buNone/>
            </a:pPr>
            <a:r>
              <a:rPr lang="en-US" sz="3000" dirty="0" smtClean="0">
                <a:latin typeface="Georgia" panose="02040502050405020303" pitchFamily="18" charset="0"/>
              </a:rPr>
              <a:t> </a:t>
            </a:r>
            <a:endParaRPr lang="en-US" sz="3000" dirty="0">
              <a:latin typeface="Georgia" panose="02040502050405020303" pitchFamily="18" charset="0"/>
            </a:endParaRPr>
          </a:p>
          <a:p>
            <a:pPr marL="0" indent="0" algn="just">
              <a:buNone/>
            </a:pPr>
            <a:r>
              <a:rPr lang="en-US" sz="3000" b="1" u="sng" dirty="0" smtClean="0">
                <a:latin typeface="Georgia" panose="02040502050405020303" pitchFamily="18" charset="0"/>
              </a:rPr>
              <a:t>Rule-1</a:t>
            </a:r>
            <a:r>
              <a:rPr lang="en-US" sz="3000" b="1" dirty="0">
                <a:latin typeface="Georgia" panose="02040502050405020303" pitchFamily="18" charset="0"/>
              </a:rPr>
              <a:t>:</a:t>
            </a:r>
            <a:r>
              <a:rPr lang="en-US" sz="3000" b="1" dirty="0" smtClean="0">
                <a:latin typeface="Georgia" panose="02040502050405020303" pitchFamily="18" charset="0"/>
              </a:rPr>
              <a:t>  </a:t>
            </a:r>
            <a:r>
              <a:rPr lang="en-US" sz="3000" b="1" u="sng" dirty="0" smtClean="0">
                <a:latin typeface="Georgia" panose="02040502050405020303" pitchFamily="18" charset="0"/>
              </a:rPr>
              <a:t>You must know </a:t>
            </a:r>
            <a:r>
              <a:rPr lang="en-US" sz="3000" b="1" u="sng" dirty="0">
                <a:latin typeface="Georgia" panose="02040502050405020303" pitchFamily="18" charset="0"/>
              </a:rPr>
              <a:t>what you are talking </a:t>
            </a:r>
            <a:r>
              <a:rPr lang="en-US" sz="3000" b="1" u="sng" dirty="0" smtClean="0">
                <a:latin typeface="Georgia" panose="02040502050405020303" pitchFamily="18" charset="0"/>
              </a:rPr>
              <a:t>about</a:t>
            </a:r>
          </a:p>
          <a:p>
            <a:pPr marL="0" indent="0" algn="just">
              <a:buNone/>
            </a:pPr>
            <a:endParaRPr lang="en-US" sz="3000" b="1" dirty="0">
              <a:latin typeface="Georgia" panose="02040502050405020303" pitchFamily="18" charset="0"/>
            </a:endParaRPr>
          </a:p>
          <a:p>
            <a:pPr marL="0" indent="0" algn="just">
              <a:buNone/>
            </a:pPr>
            <a:r>
              <a:rPr lang="en-US" sz="3000" dirty="0" smtClean="0">
                <a:latin typeface="Georgia" panose="02040502050405020303" pitchFamily="18" charset="0"/>
              </a:rPr>
              <a:t>You should be </a:t>
            </a:r>
            <a:r>
              <a:rPr lang="en-US" sz="3000" dirty="0">
                <a:latin typeface="Georgia" panose="02040502050405020303" pitchFamily="18" charset="0"/>
              </a:rPr>
              <a:t>acquainted with all relevant facts and try to agree upon the facts. </a:t>
            </a:r>
            <a:r>
              <a:rPr lang="en-US" sz="3000" b="1" u="sng" dirty="0">
                <a:latin typeface="Georgia" panose="02040502050405020303" pitchFamily="18" charset="0"/>
              </a:rPr>
              <a:t>Differences</a:t>
            </a:r>
            <a:r>
              <a:rPr lang="en-US" sz="3000" b="1" dirty="0">
                <a:latin typeface="Georgia" panose="02040502050405020303" pitchFamily="18" charset="0"/>
              </a:rPr>
              <a:t> </a:t>
            </a:r>
            <a:r>
              <a:rPr lang="en-US" sz="3000" dirty="0">
                <a:latin typeface="Georgia" panose="02040502050405020303" pitchFamily="18" charset="0"/>
              </a:rPr>
              <a:t>must be isolated and identified.</a:t>
            </a:r>
            <a:r>
              <a:rPr lang="en-US" sz="3000" b="1" u="sng" dirty="0">
                <a:latin typeface="Georgia" panose="02040502050405020303" pitchFamily="18" charset="0"/>
              </a:rPr>
              <a:t> </a:t>
            </a:r>
            <a:r>
              <a:rPr lang="en-US" sz="3000" dirty="0" smtClean="0">
                <a:latin typeface="Georgia" panose="02040502050405020303" pitchFamily="18" charset="0"/>
              </a:rPr>
              <a:t>Disagreements </a:t>
            </a:r>
            <a:r>
              <a:rPr lang="en-US" sz="3000" dirty="0">
                <a:latin typeface="Georgia" panose="02040502050405020303" pitchFamily="18" charset="0"/>
              </a:rPr>
              <a:t>regarding </a:t>
            </a:r>
            <a:r>
              <a:rPr lang="en-US" sz="3000" dirty="0" smtClean="0">
                <a:latin typeface="Georgia" panose="02040502050405020303" pitchFamily="18" charset="0"/>
              </a:rPr>
              <a:t>facts does </a:t>
            </a:r>
            <a:r>
              <a:rPr lang="en-US" sz="3000" dirty="0">
                <a:latin typeface="Georgia" panose="02040502050405020303" pitchFamily="18" charset="0"/>
              </a:rPr>
              <a:t>not necessarily </a:t>
            </a:r>
            <a:r>
              <a:rPr lang="en-US" sz="3000" dirty="0" smtClean="0">
                <a:latin typeface="Georgia" panose="02040502050405020303" pitchFamily="18" charset="0"/>
              </a:rPr>
              <a:t>disqualify </a:t>
            </a:r>
            <a:r>
              <a:rPr lang="en-US" sz="3000" dirty="0">
                <a:latin typeface="Georgia" panose="02040502050405020303" pitchFamily="18" charset="0"/>
              </a:rPr>
              <a:t>final resolution. Differing opinions regarding the facts </a:t>
            </a:r>
            <a:r>
              <a:rPr lang="en-US" sz="3000" dirty="0" smtClean="0">
                <a:latin typeface="Georgia" panose="02040502050405020303" pitchFamily="18" charset="0"/>
              </a:rPr>
              <a:t>will </a:t>
            </a:r>
            <a:r>
              <a:rPr lang="en-US" sz="3000" dirty="0">
                <a:latin typeface="Georgia" panose="02040502050405020303" pitchFamily="18" charset="0"/>
              </a:rPr>
              <a:t>affect each negotiator’s view of final resolution.</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40</a:t>
            </a:fld>
            <a:endParaRPr lang="en-US"/>
          </a:p>
        </p:txBody>
      </p:sp>
    </p:spTree>
    <p:extLst>
      <p:ext uri="{BB962C8B-B14F-4D97-AF65-F5344CB8AC3E}">
        <p14:creationId xmlns="" xmlns:p14="http://schemas.microsoft.com/office/powerpoint/2010/main" val="15035487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r>
              <a:rPr lang="en-US" sz="3600" b="1" u="sng" dirty="0">
                <a:latin typeface="Georgia" panose="02040502050405020303" pitchFamily="18" charset="0"/>
              </a:rPr>
              <a:t>Negotiation is an </a:t>
            </a:r>
            <a:r>
              <a:rPr lang="en-US" sz="3600" b="1" i="1" u="sng" dirty="0">
                <a:latin typeface="Georgia" panose="02040502050405020303" pitchFamily="18" charset="0"/>
              </a:rPr>
              <a:t>art </a:t>
            </a:r>
            <a:r>
              <a:rPr lang="en-US" sz="3600" b="1" u="sng" dirty="0">
                <a:latin typeface="Georgia" panose="02040502050405020303" pitchFamily="18" charset="0"/>
              </a:rPr>
              <a:t>as well as a </a:t>
            </a:r>
            <a:r>
              <a:rPr lang="en-US" sz="3600" b="1" i="1" u="sng" dirty="0">
                <a:latin typeface="Georgia" panose="02040502050405020303" pitchFamily="18" charset="0"/>
              </a:rPr>
              <a:t>science</a:t>
            </a:r>
            <a:endParaRPr lang="en-US" sz="3600" dirty="0">
              <a:latin typeface="Georgia" panose="02040502050405020303" pitchFamily="18" charset="0"/>
            </a:endParaRPr>
          </a:p>
        </p:txBody>
      </p:sp>
      <p:sp>
        <p:nvSpPr>
          <p:cNvPr id="3" name="Content Placeholder 2"/>
          <p:cNvSpPr>
            <a:spLocks noGrp="1"/>
          </p:cNvSpPr>
          <p:nvPr>
            <p:ph idx="1"/>
          </p:nvPr>
        </p:nvSpPr>
        <p:spPr/>
        <p:txBody>
          <a:bodyPr>
            <a:normAutofit fontScale="85000" lnSpcReduction="20000"/>
          </a:bodyPr>
          <a:lstStyle/>
          <a:p>
            <a:pPr marL="0" indent="0" algn="just">
              <a:buNone/>
            </a:pPr>
            <a:r>
              <a:rPr lang="en-US" sz="3100" dirty="0" smtClean="0">
                <a:latin typeface="Georgia" panose="02040502050405020303" pitchFamily="18" charset="0"/>
              </a:rPr>
              <a:t>Following </a:t>
            </a:r>
            <a:r>
              <a:rPr lang="en-US" sz="3100" dirty="0">
                <a:latin typeface="Georgia" panose="02040502050405020303" pitchFamily="18" charset="0"/>
              </a:rPr>
              <a:t>are some of the most significant rules and traditions of the art of </a:t>
            </a:r>
            <a:r>
              <a:rPr lang="en-US" sz="3100" dirty="0" smtClean="0">
                <a:latin typeface="Georgia" panose="02040502050405020303" pitchFamily="18" charset="0"/>
              </a:rPr>
              <a:t>negotiation:</a:t>
            </a:r>
          </a:p>
          <a:p>
            <a:pPr marL="0" indent="0" algn="just">
              <a:buNone/>
            </a:pPr>
            <a:r>
              <a:rPr lang="en-US" sz="3100" dirty="0" smtClean="0">
                <a:latin typeface="Georgia" panose="02040502050405020303" pitchFamily="18" charset="0"/>
              </a:rPr>
              <a:t> </a:t>
            </a:r>
            <a:endParaRPr lang="en-US" sz="3100" dirty="0">
              <a:latin typeface="Georgia" panose="02040502050405020303" pitchFamily="18" charset="0"/>
            </a:endParaRPr>
          </a:p>
          <a:p>
            <a:pPr marL="0" indent="0">
              <a:buNone/>
            </a:pPr>
            <a:r>
              <a:rPr lang="en-US" sz="3100" b="1" u="sng" dirty="0" smtClean="0">
                <a:latin typeface="Georgia" panose="02040502050405020303" pitchFamily="18" charset="0"/>
              </a:rPr>
              <a:t>Rule-2</a:t>
            </a:r>
            <a:r>
              <a:rPr lang="en-US" sz="3100" b="1" dirty="0" smtClean="0">
                <a:latin typeface="Georgia" panose="02040502050405020303" pitchFamily="18" charset="0"/>
              </a:rPr>
              <a:t>: </a:t>
            </a:r>
            <a:r>
              <a:rPr lang="en-US" sz="3100" b="1" u="sng" dirty="0" smtClean="0">
                <a:latin typeface="Georgia" panose="02040502050405020303" pitchFamily="18" charset="0"/>
              </a:rPr>
              <a:t>Negotiator should Determine the goals of the parties.</a:t>
            </a:r>
          </a:p>
          <a:p>
            <a:pPr marL="0" indent="0">
              <a:buNone/>
            </a:pPr>
            <a:endParaRPr lang="en-US" sz="3100" b="1" u="sng" dirty="0" smtClean="0">
              <a:latin typeface="Georgia" panose="02040502050405020303" pitchFamily="18" charset="0"/>
            </a:endParaRPr>
          </a:p>
          <a:p>
            <a:pPr marL="0" indent="0" algn="just">
              <a:buNone/>
            </a:pPr>
            <a:r>
              <a:rPr lang="en-US" sz="3100" dirty="0" smtClean="0">
                <a:latin typeface="Georgia" panose="02040502050405020303" pitchFamily="18" charset="0"/>
              </a:rPr>
              <a:t>After determining/disclosing the </a:t>
            </a:r>
            <a:r>
              <a:rPr lang="en-US" sz="3100" dirty="0">
                <a:latin typeface="Georgia" panose="02040502050405020303" pitchFamily="18" charset="0"/>
              </a:rPr>
              <a:t>motives and </a:t>
            </a:r>
            <a:r>
              <a:rPr lang="en-US" sz="3100" dirty="0" smtClean="0">
                <a:latin typeface="Georgia" panose="02040502050405020303" pitchFamily="18" charset="0"/>
              </a:rPr>
              <a:t>needs of each party, experienced negotiators often can arrive at a solution acceptable to both sides. </a:t>
            </a:r>
            <a:r>
              <a:rPr lang="en-US" sz="3100" b="1" u="sng" dirty="0" smtClean="0">
                <a:latin typeface="Georgia" panose="02040502050405020303" pitchFamily="18" charset="0"/>
              </a:rPr>
              <a:t>Disclosing</a:t>
            </a:r>
            <a:r>
              <a:rPr lang="en-US" sz="3100" dirty="0" smtClean="0">
                <a:latin typeface="Georgia" panose="02040502050405020303" pitchFamily="18" charset="0"/>
              </a:rPr>
              <a:t> </a:t>
            </a:r>
            <a:r>
              <a:rPr lang="en-US" sz="3100" dirty="0">
                <a:latin typeface="Georgia" panose="02040502050405020303" pitchFamily="18" charset="0"/>
              </a:rPr>
              <a:t>each party’s objectives can speed up the negotiation process and assist in resolving a dispute and reaching a final agreement. </a:t>
            </a:r>
            <a:r>
              <a:rPr lang="en-US" sz="3100" dirty="0" smtClean="0">
                <a:latin typeface="Georgia" panose="02040502050405020303" pitchFamily="18" charset="0"/>
              </a:rPr>
              <a:t>It </a:t>
            </a:r>
            <a:r>
              <a:rPr lang="en-US" sz="3100" dirty="0">
                <a:latin typeface="Georgia" panose="02040502050405020303" pitchFamily="18" charset="0"/>
              </a:rPr>
              <a:t>is essential that the negotiators know and try to understand their client’s motives and objectives.</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41</a:t>
            </a:fld>
            <a:endParaRPr lang="en-US"/>
          </a:p>
        </p:txBody>
      </p:sp>
    </p:spTree>
    <p:extLst>
      <p:ext uri="{BB962C8B-B14F-4D97-AF65-F5344CB8AC3E}">
        <p14:creationId xmlns="" xmlns:p14="http://schemas.microsoft.com/office/powerpoint/2010/main" val="25373286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r>
              <a:rPr lang="en-US" sz="3600" b="1" u="sng" dirty="0">
                <a:latin typeface="Georgia" panose="02040502050405020303" pitchFamily="18" charset="0"/>
              </a:rPr>
              <a:t>Negotiation is an </a:t>
            </a:r>
            <a:r>
              <a:rPr lang="en-US" sz="3600" b="1" i="1" u="sng" dirty="0">
                <a:latin typeface="Georgia" panose="02040502050405020303" pitchFamily="18" charset="0"/>
              </a:rPr>
              <a:t>art </a:t>
            </a:r>
            <a:r>
              <a:rPr lang="en-US" sz="3600" b="1" u="sng" dirty="0">
                <a:latin typeface="Georgia" panose="02040502050405020303" pitchFamily="18" charset="0"/>
              </a:rPr>
              <a:t>as well as a </a:t>
            </a:r>
            <a:r>
              <a:rPr lang="en-US" sz="3600" b="1" i="1" u="sng" dirty="0">
                <a:latin typeface="Georgia" panose="02040502050405020303" pitchFamily="18" charset="0"/>
              </a:rPr>
              <a:t>science</a:t>
            </a:r>
            <a:endParaRPr lang="en-US" sz="3600" dirty="0">
              <a:latin typeface="Georgia" panose="02040502050405020303" pitchFamily="18" charset="0"/>
            </a:endParaRPr>
          </a:p>
        </p:txBody>
      </p:sp>
      <p:sp>
        <p:nvSpPr>
          <p:cNvPr id="3" name="Content Placeholder 2"/>
          <p:cNvSpPr>
            <a:spLocks noGrp="1"/>
          </p:cNvSpPr>
          <p:nvPr>
            <p:ph idx="1"/>
          </p:nvPr>
        </p:nvSpPr>
        <p:spPr/>
        <p:txBody>
          <a:bodyPr>
            <a:noAutofit/>
          </a:bodyPr>
          <a:lstStyle/>
          <a:p>
            <a:pPr marL="0" indent="0" algn="just">
              <a:buNone/>
            </a:pPr>
            <a:r>
              <a:rPr lang="en-US" sz="2400" dirty="0" smtClean="0">
                <a:latin typeface="Georgia" panose="02040502050405020303" pitchFamily="18" charset="0"/>
              </a:rPr>
              <a:t>Following </a:t>
            </a:r>
            <a:r>
              <a:rPr lang="en-US" sz="2400" dirty="0">
                <a:latin typeface="Georgia" panose="02040502050405020303" pitchFamily="18" charset="0"/>
              </a:rPr>
              <a:t>are some of the most significant rules and traditions of the art of </a:t>
            </a:r>
            <a:r>
              <a:rPr lang="en-US" sz="2400" dirty="0" smtClean="0">
                <a:latin typeface="Georgia" panose="02040502050405020303" pitchFamily="18" charset="0"/>
              </a:rPr>
              <a:t>negotiation:</a:t>
            </a:r>
            <a:endParaRPr lang="en-US" sz="2400" dirty="0">
              <a:latin typeface="Georgia" panose="02040502050405020303" pitchFamily="18" charset="0"/>
            </a:endParaRPr>
          </a:p>
          <a:p>
            <a:pPr marL="0" indent="0">
              <a:buNone/>
            </a:pPr>
            <a:r>
              <a:rPr lang="en-US" sz="2600" b="1" u="sng" dirty="0" smtClean="0">
                <a:latin typeface="Georgia" panose="02040502050405020303" pitchFamily="18" charset="0"/>
              </a:rPr>
              <a:t>Rule-3</a:t>
            </a:r>
            <a:r>
              <a:rPr lang="en-US" sz="2600" b="1" dirty="0" smtClean="0">
                <a:latin typeface="Georgia" panose="02040502050405020303" pitchFamily="18" charset="0"/>
              </a:rPr>
              <a:t>: </a:t>
            </a:r>
            <a:r>
              <a:rPr lang="en-US" sz="2600" b="1" u="sng" dirty="0" smtClean="0">
                <a:latin typeface="Georgia" panose="02040502050405020303" pitchFamily="18" charset="0"/>
              </a:rPr>
              <a:t>A negotiator should determine the temperaments, personalities and egos of the parties:</a:t>
            </a:r>
          </a:p>
          <a:p>
            <a:pPr marL="0" indent="0">
              <a:buNone/>
            </a:pPr>
            <a:endParaRPr lang="en-US" sz="2400" b="1" dirty="0">
              <a:latin typeface="Georgia" panose="02040502050405020303" pitchFamily="18" charset="0"/>
            </a:endParaRPr>
          </a:p>
          <a:p>
            <a:pPr marL="0" indent="0">
              <a:buNone/>
            </a:pPr>
            <a:r>
              <a:rPr lang="en-US" sz="2400" dirty="0">
                <a:latin typeface="Georgia" panose="02040502050405020303" pitchFamily="18" charset="0"/>
              </a:rPr>
              <a:t>Two of the most powerful obstacles to resolving </a:t>
            </a:r>
            <a:r>
              <a:rPr lang="en-US" sz="2400" dirty="0" smtClean="0">
                <a:latin typeface="Georgia" panose="02040502050405020303" pitchFamily="18" charset="0"/>
              </a:rPr>
              <a:t>a controversy are ‘Ego’ and ‘Pride’, as </a:t>
            </a:r>
            <a:r>
              <a:rPr lang="en-US" sz="2400" dirty="0">
                <a:latin typeface="Georgia" panose="02040502050405020303" pitchFamily="18" charset="0"/>
              </a:rPr>
              <a:t>everyone wants to win an </a:t>
            </a:r>
            <a:r>
              <a:rPr lang="en-US" sz="2400" dirty="0" smtClean="0">
                <a:latin typeface="Georgia" panose="02040502050405020303" pitchFamily="18" charset="0"/>
              </a:rPr>
              <a:t>argument. A </a:t>
            </a:r>
            <a:r>
              <a:rPr lang="en-US" sz="2400" dirty="0">
                <a:latin typeface="Georgia" panose="02040502050405020303" pitchFamily="18" charset="0"/>
              </a:rPr>
              <a:t>major function of independent negotiators (i.e., </a:t>
            </a:r>
            <a:r>
              <a:rPr lang="en-US" sz="2400" dirty="0" smtClean="0">
                <a:latin typeface="Georgia" panose="02040502050405020303" pitchFamily="18" charset="0"/>
              </a:rPr>
              <a:t>lawyers) </a:t>
            </a:r>
            <a:r>
              <a:rPr lang="en-US" sz="2400" dirty="0">
                <a:latin typeface="Georgia" panose="02040502050405020303" pitchFamily="18" charset="0"/>
              </a:rPr>
              <a:t>is to render non-emotional, objective service to the negotiation process. </a:t>
            </a:r>
            <a:r>
              <a:rPr lang="en-US" sz="2400" b="1" u="sng" dirty="0">
                <a:latin typeface="Georgia" panose="02040502050405020303" pitchFamily="18" charset="0"/>
              </a:rPr>
              <a:t>Awareness of the </a:t>
            </a:r>
            <a:r>
              <a:rPr lang="en-US" sz="2400" b="1" u="sng" dirty="0" smtClean="0">
                <a:latin typeface="Georgia" panose="02040502050405020303" pitchFamily="18" charset="0"/>
              </a:rPr>
              <a:t>emotions </a:t>
            </a:r>
            <a:r>
              <a:rPr lang="en-US" sz="2400" dirty="0" smtClean="0">
                <a:latin typeface="Georgia" panose="02040502050405020303" pitchFamily="18" charset="0"/>
              </a:rPr>
              <a:t>of the Parties will </a:t>
            </a:r>
            <a:r>
              <a:rPr lang="en-US" sz="2400" dirty="0">
                <a:latin typeface="Georgia" panose="02040502050405020303" pitchFamily="18" charset="0"/>
              </a:rPr>
              <a:t>allow the negotiators “give and take</a:t>
            </a:r>
            <a:r>
              <a:rPr lang="en-US" sz="2400" dirty="0" smtClean="0">
                <a:latin typeface="Georgia" panose="02040502050405020303" pitchFamily="18" charset="0"/>
              </a:rPr>
              <a:t>”. Never </a:t>
            </a:r>
            <a:r>
              <a:rPr lang="en-US" sz="2400" dirty="0">
                <a:latin typeface="Georgia" panose="02040502050405020303" pitchFamily="18" charset="0"/>
              </a:rPr>
              <a:t>let your ego or pride get in the way of contacting the other party to the </a:t>
            </a:r>
            <a:r>
              <a:rPr lang="en-US" sz="2400" dirty="0" smtClean="0">
                <a:latin typeface="Georgia" panose="02040502050405020303" pitchFamily="18" charset="0"/>
              </a:rPr>
              <a:t>negotiation.  </a:t>
            </a:r>
            <a:endParaRPr lang="en-US" sz="2400" dirty="0">
              <a:latin typeface="Georgia" panose="02040502050405020303"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42</a:t>
            </a:fld>
            <a:endParaRPr lang="en-US"/>
          </a:p>
        </p:txBody>
      </p:sp>
    </p:spTree>
    <p:extLst>
      <p:ext uri="{BB962C8B-B14F-4D97-AF65-F5344CB8AC3E}">
        <p14:creationId xmlns="" xmlns:p14="http://schemas.microsoft.com/office/powerpoint/2010/main" val="21765594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r>
              <a:rPr lang="en-US" sz="3600" b="1" u="sng" dirty="0">
                <a:latin typeface="Georgia" panose="02040502050405020303" pitchFamily="18" charset="0"/>
              </a:rPr>
              <a:t>Negotiation is an </a:t>
            </a:r>
            <a:r>
              <a:rPr lang="en-US" sz="3600" b="1" i="1" u="sng" dirty="0">
                <a:latin typeface="Georgia" panose="02040502050405020303" pitchFamily="18" charset="0"/>
              </a:rPr>
              <a:t>art </a:t>
            </a:r>
            <a:r>
              <a:rPr lang="en-US" sz="3600" b="1" u="sng" dirty="0">
                <a:latin typeface="Georgia" panose="02040502050405020303" pitchFamily="18" charset="0"/>
              </a:rPr>
              <a:t>as well as a </a:t>
            </a:r>
            <a:r>
              <a:rPr lang="en-US" sz="3600" b="1" i="1" u="sng" dirty="0">
                <a:latin typeface="Georgia" panose="02040502050405020303" pitchFamily="18" charset="0"/>
              </a:rPr>
              <a:t>science</a:t>
            </a:r>
            <a:endParaRPr lang="en-US" sz="3600" dirty="0">
              <a:latin typeface="Georgia" panose="02040502050405020303" pitchFamily="18" charset="0"/>
            </a:endParaRPr>
          </a:p>
        </p:txBody>
      </p:sp>
      <p:sp>
        <p:nvSpPr>
          <p:cNvPr id="3" name="Content Placeholder 2"/>
          <p:cNvSpPr>
            <a:spLocks noGrp="1"/>
          </p:cNvSpPr>
          <p:nvPr>
            <p:ph idx="1"/>
          </p:nvPr>
        </p:nvSpPr>
        <p:spPr/>
        <p:txBody>
          <a:bodyPr>
            <a:normAutofit/>
          </a:bodyPr>
          <a:lstStyle/>
          <a:p>
            <a:pPr marL="0" indent="0" algn="just">
              <a:buNone/>
            </a:pPr>
            <a:r>
              <a:rPr lang="en-US" sz="2500" dirty="0" smtClean="0">
                <a:latin typeface="Georgia" panose="02040502050405020303" pitchFamily="18" charset="0"/>
              </a:rPr>
              <a:t>Following </a:t>
            </a:r>
            <a:r>
              <a:rPr lang="en-US" sz="2500" dirty="0">
                <a:latin typeface="Georgia" panose="02040502050405020303" pitchFamily="18" charset="0"/>
              </a:rPr>
              <a:t>are some of the most significant rules and traditions of the art of </a:t>
            </a:r>
            <a:r>
              <a:rPr lang="en-US" sz="2500" dirty="0" smtClean="0">
                <a:latin typeface="Georgia" panose="02040502050405020303" pitchFamily="18" charset="0"/>
              </a:rPr>
              <a:t>negotiation:</a:t>
            </a:r>
          </a:p>
          <a:p>
            <a:pPr marL="0" indent="0" algn="just">
              <a:buNone/>
            </a:pPr>
            <a:r>
              <a:rPr lang="en-US" sz="2600" u="sng" dirty="0" smtClean="0">
                <a:latin typeface="Georgia" panose="02040502050405020303" pitchFamily="18" charset="0"/>
              </a:rPr>
              <a:t> </a:t>
            </a:r>
            <a:endParaRPr lang="en-US" sz="2600" u="sng" dirty="0">
              <a:latin typeface="Georgia" panose="02040502050405020303" pitchFamily="18" charset="0"/>
            </a:endParaRPr>
          </a:p>
          <a:p>
            <a:pPr marL="0" indent="0" algn="just">
              <a:buNone/>
            </a:pPr>
            <a:r>
              <a:rPr lang="en-US" sz="2600" b="1" u="sng" dirty="0" smtClean="0">
                <a:latin typeface="Georgia" panose="02040502050405020303" pitchFamily="18" charset="0"/>
              </a:rPr>
              <a:t>Rule-4: A good Negotiator will make reasonable </a:t>
            </a:r>
            <a:r>
              <a:rPr lang="en-US" sz="2600" b="1" u="sng" dirty="0">
                <a:latin typeface="Georgia" panose="02040502050405020303" pitchFamily="18" charset="0"/>
              </a:rPr>
              <a:t>demands or offers.</a:t>
            </a:r>
          </a:p>
          <a:p>
            <a:pPr marL="0" indent="0" algn="just">
              <a:buNone/>
            </a:pPr>
            <a:endParaRPr lang="en-US" sz="2500" dirty="0" smtClean="0">
              <a:latin typeface="Georgia" panose="02040502050405020303" pitchFamily="18" charset="0"/>
            </a:endParaRPr>
          </a:p>
          <a:p>
            <a:pPr marL="0" indent="0" algn="just">
              <a:buNone/>
            </a:pPr>
            <a:r>
              <a:rPr lang="en-US" sz="2500" dirty="0" smtClean="0">
                <a:latin typeface="Georgia" panose="02040502050405020303" pitchFamily="18" charset="0"/>
              </a:rPr>
              <a:t>You should not </a:t>
            </a:r>
            <a:r>
              <a:rPr lang="en-US" sz="2500" dirty="0">
                <a:latin typeface="Georgia" panose="02040502050405020303" pitchFamily="18" charset="0"/>
              </a:rPr>
              <a:t>make demands or offers that are </a:t>
            </a:r>
            <a:r>
              <a:rPr lang="en-US" sz="2500" b="1" u="sng" dirty="0">
                <a:latin typeface="Georgia" panose="02040502050405020303" pitchFamily="18" charset="0"/>
              </a:rPr>
              <a:t>unreasonable</a:t>
            </a:r>
            <a:r>
              <a:rPr lang="en-US" sz="2500" b="1" dirty="0">
                <a:latin typeface="Georgia" panose="02040502050405020303" pitchFamily="18" charset="0"/>
              </a:rPr>
              <a:t> </a:t>
            </a:r>
            <a:r>
              <a:rPr lang="en-US" sz="2500" dirty="0">
                <a:latin typeface="Georgia" panose="02040502050405020303" pitchFamily="18" charset="0"/>
              </a:rPr>
              <a:t>and which you should know will not be accepted. An unreasonable demand or offer often results in bringing the negotiation process to a halt. Always appear to be </a:t>
            </a:r>
            <a:r>
              <a:rPr lang="en-US" sz="2500" dirty="0" smtClean="0">
                <a:latin typeface="Georgia" panose="02040502050405020303" pitchFamily="18" charset="0"/>
              </a:rPr>
              <a:t>reasonable. </a:t>
            </a:r>
            <a:endParaRPr lang="en-US" sz="2500" dirty="0">
              <a:latin typeface="Georgia" panose="02040502050405020303"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43</a:t>
            </a:fld>
            <a:endParaRPr lang="en-US"/>
          </a:p>
        </p:txBody>
      </p:sp>
    </p:spTree>
    <p:extLst>
      <p:ext uri="{BB962C8B-B14F-4D97-AF65-F5344CB8AC3E}">
        <p14:creationId xmlns="" xmlns:p14="http://schemas.microsoft.com/office/powerpoint/2010/main" val="29597325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r>
              <a:rPr lang="en-US" sz="3600" b="1" u="sng" dirty="0">
                <a:latin typeface="Georgia" panose="02040502050405020303" pitchFamily="18" charset="0"/>
              </a:rPr>
              <a:t>Negotiation is an </a:t>
            </a:r>
            <a:r>
              <a:rPr lang="en-US" sz="3600" b="1" i="1" u="sng" dirty="0">
                <a:latin typeface="Georgia" panose="02040502050405020303" pitchFamily="18" charset="0"/>
              </a:rPr>
              <a:t>art </a:t>
            </a:r>
            <a:r>
              <a:rPr lang="en-US" sz="3600" b="1" u="sng" dirty="0">
                <a:latin typeface="Georgia" panose="02040502050405020303" pitchFamily="18" charset="0"/>
              </a:rPr>
              <a:t>as well as a </a:t>
            </a:r>
            <a:r>
              <a:rPr lang="en-US" sz="3600" b="1" i="1" u="sng" dirty="0">
                <a:latin typeface="Georgia" panose="02040502050405020303" pitchFamily="18" charset="0"/>
              </a:rPr>
              <a:t>science</a:t>
            </a:r>
            <a:endParaRPr lang="en-US" sz="3600" dirty="0">
              <a:latin typeface="Georgia" panose="02040502050405020303" pitchFamily="18" charset="0"/>
            </a:endParaRPr>
          </a:p>
        </p:txBody>
      </p:sp>
      <p:sp>
        <p:nvSpPr>
          <p:cNvPr id="3" name="Content Placeholder 2"/>
          <p:cNvSpPr>
            <a:spLocks noGrp="1"/>
          </p:cNvSpPr>
          <p:nvPr>
            <p:ph idx="1"/>
          </p:nvPr>
        </p:nvSpPr>
        <p:spPr/>
        <p:txBody>
          <a:bodyPr>
            <a:normAutofit lnSpcReduction="10000"/>
          </a:bodyPr>
          <a:lstStyle/>
          <a:p>
            <a:pPr marL="0" indent="0" algn="just">
              <a:buNone/>
            </a:pPr>
            <a:r>
              <a:rPr lang="en-US" dirty="0" smtClean="0">
                <a:latin typeface="Georgia" panose="02040502050405020303" pitchFamily="18" charset="0"/>
              </a:rPr>
              <a:t>Following </a:t>
            </a:r>
            <a:r>
              <a:rPr lang="en-US" dirty="0">
                <a:latin typeface="Georgia" panose="02040502050405020303" pitchFamily="18" charset="0"/>
              </a:rPr>
              <a:t>are some of the most significant rules and traditions of the art of </a:t>
            </a:r>
            <a:r>
              <a:rPr lang="en-US" dirty="0" smtClean="0">
                <a:latin typeface="Georgia" panose="02040502050405020303" pitchFamily="18" charset="0"/>
              </a:rPr>
              <a:t>negotiation:</a:t>
            </a:r>
          </a:p>
          <a:p>
            <a:pPr marL="0" indent="0" algn="just">
              <a:buNone/>
            </a:pPr>
            <a:r>
              <a:rPr lang="en-US" dirty="0" smtClean="0">
                <a:latin typeface="Georgia" panose="02040502050405020303" pitchFamily="18" charset="0"/>
              </a:rPr>
              <a:t> </a:t>
            </a:r>
            <a:r>
              <a:rPr lang="en-US" sz="2600" b="1" u="sng" dirty="0" smtClean="0">
                <a:latin typeface="Georgia" panose="02040502050405020303" pitchFamily="18" charset="0"/>
              </a:rPr>
              <a:t>Rule-5: A Negotiator should be </a:t>
            </a:r>
            <a:r>
              <a:rPr lang="en-US" sz="2600" b="1" u="sng" dirty="0">
                <a:latin typeface="Georgia" panose="02040502050405020303" pitchFamily="18" charset="0"/>
              </a:rPr>
              <a:t>honest in </a:t>
            </a:r>
            <a:r>
              <a:rPr lang="en-US" sz="2600" b="1" u="sng" dirty="0" smtClean="0">
                <a:latin typeface="Georgia" panose="02040502050405020303" pitchFamily="18" charset="0"/>
              </a:rPr>
              <a:t>his dealings </a:t>
            </a:r>
            <a:r>
              <a:rPr lang="en-US" sz="2600" b="1" u="sng" dirty="0">
                <a:latin typeface="Georgia" panose="02040502050405020303" pitchFamily="18" charset="0"/>
              </a:rPr>
              <a:t>and negotiations</a:t>
            </a:r>
            <a:r>
              <a:rPr lang="en-US" b="1" dirty="0" smtClean="0">
                <a:latin typeface="Georgia" panose="02040502050405020303" pitchFamily="18" charset="0"/>
              </a:rPr>
              <a:t>. </a:t>
            </a:r>
          </a:p>
          <a:p>
            <a:pPr marL="0" indent="0" algn="just">
              <a:buNone/>
            </a:pPr>
            <a:endParaRPr lang="en-US" b="1" dirty="0">
              <a:latin typeface="Georgia" panose="02040502050405020303" pitchFamily="18" charset="0"/>
            </a:endParaRPr>
          </a:p>
          <a:p>
            <a:pPr marL="0" indent="0" algn="just">
              <a:buNone/>
            </a:pPr>
            <a:endParaRPr lang="en-US" dirty="0" smtClean="0">
              <a:latin typeface="Georgia" panose="02040502050405020303" pitchFamily="18" charset="0"/>
            </a:endParaRPr>
          </a:p>
          <a:p>
            <a:pPr marL="0" indent="0" algn="just">
              <a:buNone/>
            </a:pPr>
            <a:r>
              <a:rPr lang="en-US" dirty="0" smtClean="0">
                <a:latin typeface="Georgia" panose="02040502050405020303" pitchFamily="18" charset="0"/>
              </a:rPr>
              <a:t>A Negotiator should always be honest and never guilty </a:t>
            </a:r>
            <a:r>
              <a:rPr lang="en-US" dirty="0">
                <a:latin typeface="Georgia" panose="02040502050405020303" pitchFamily="18" charset="0"/>
              </a:rPr>
              <a:t>of </a:t>
            </a:r>
            <a:r>
              <a:rPr lang="en-US" dirty="0" smtClean="0">
                <a:latin typeface="Georgia" panose="02040502050405020303" pitchFamily="18" charset="0"/>
              </a:rPr>
              <a:t>misrepresentation. Not </a:t>
            </a:r>
            <a:r>
              <a:rPr lang="en-US" dirty="0">
                <a:latin typeface="Georgia" panose="02040502050405020303" pitchFamily="18" charset="0"/>
              </a:rPr>
              <a:t>saying anything in certain circumstances may result in a misrepresentation upon which the other party may rely.</a:t>
            </a:r>
          </a:p>
          <a:p>
            <a:pPr marL="0" indent="0" algn="just">
              <a:buNone/>
            </a:pPr>
            <a:endParaRPr lang="en-US" sz="3000" b="1" u="sng" dirty="0" smtClean="0">
              <a:latin typeface="Georgia" panose="02040502050405020303" pitchFamily="18" charset="0"/>
            </a:endParaRPr>
          </a:p>
          <a:p>
            <a:pPr marL="0" indent="0" algn="just">
              <a:buNone/>
            </a:pPr>
            <a:endParaRPr lang="en-US" sz="3000" b="1" dirty="0">
              <a:latin typeface="Georgia" panose="02040502050405020303" pitchFamily="18" charset="0"/>
            </a:endParaRPr>
          </a:p>
          <a:p>
            <a:pPr marL="0" indent="0">
              <a:buNone/>
            </a:pPr>
            <a:endParaRPr lang="en-US" dirty="0"/>
          </a:p>
        </p:txBody>
      </p:sp>
      <p:pic>
        <p:nvPicPr>
          <p:cNvPr id="4" name="Picture 3"/>
          <p:cNvPicPr>
            <a:picLocks noChangeAspect="1"/>
          </p:cNvPicPr>
          <p:nvPr/>
        </p:nvPicPr>
        <p:blipFill>
          <a:blip r:embed="rId2"/>
          <a:stretch>
            <a:fillRect/>
          </a:stretch>
        </p:blipFill>
        <p:spPr>
          <a:xfrm>
            <a:off x="9170832" y="3026533"/>
            <a:ext cx="1905000" cy="1398297"/>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44</a:t>
            </a:fld>
            <a:endParaRPr lang="en-US"/>
          </a:p>
        </p:txBody>
      </p:sp>
    </p:spTree>
    <p:extLst>
      <p:ext uri="{BB962C8B-B14F-4D97-AF65-F5344CB8AC3E}">
        <p14:creationId xmlns="" xmlns:p14="http://schemas.microsoft.com/office/powerpoint/2010/main" val="41911601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r>
              <a:rPr lang="en-US" sz="3600" b="1" u="sng" dirty="0">
                <a:latin typeface="Georgia" panose="02040502050405020303" pitchFamily="18" charset="0"/>
              </a:rPr>
              <a:t>Negotiation is an </a:t>
            </a:r>
            <a:r>
              <a:rPr lang="en-US" sz="3600" b="1" i="1" u="sng" dirty="0">
                <a:latin typeface="Georgia" panose="02040502050405020303" pitchFamily="18" charset="0"/>
              </a:rPr>
              <a:t>art </a:t>
            </a:r>
            <a:r>
              <a:rPr lang="en-US" sz="3600" b="1" u="sng" dirty="0">
                <a:latin typeface="Georgia" panose="02040502050405020303" pitchFamily="18" charset="0"/>
              </a:rPr>
              <a:t>as well as a </a:t>
            </a:r>
            <a:r>
              <a:rPr lang="en-US" sz="3600" b="1" i="1" u="sng" dirty="0">
                <a:latin typeface="Georgia" panose="02040502050405020303" pitchFamily="18" charset="0"/>
              </a:rPr>
              <a:t>science</a:t>
            </a:r>
            <a:endParaRPr lang="en-US" sz="3600" dirty="0">
              <a:latin typeface="Georgia" panose="02040502050405020303" pitchFamily="18" charset="0"/>
            </a:endParaRPr>
          </a:p>
        </p:txBody>
      </p:sp>
      <p:sp>
        <p:nvSpPr>
          <p:cNvPr id="3" name="Content Placeholder 2"/>
          <p:cNvSpPr>
            <a:spLocks noGrp="1"/>
          </p:cNvSpPr>
          <p:nvPr>
            <p:ph idx="1"/>
          </p:nvPr>
        </p:nvSpPr>
        <p:spPr/>
        <p:txBody>
          <a:bodyPr>
            <a:normAutofit/>
          </a:bodyPr>
          <a:lstStyle/>
          <a:p>
            <a:pPr marL="0" indent="0" algn="just">
              <a:buNone/>
            </a:pPr>
            <a:r>
              <a:rPr lang="en-US" sz="2600" dirty="0" smtClean="0">
                <a:latin typeface="Georgia" panose="02040502050405020303" pitchFamily="18" charset="0"/>
              </a:rPr>
              <a:t>Following </a:t>
            </a:r>
            <a:r>
              <a:rPr lang="en-US" sz="2600" dirty="0">
                <a:latin typeface="Georgia" panose="02040502050405020303" pitchFamily="18" charset="0"/>
              </a:rPr>
              <a:t>are some of the most significant rules and traditions of the art of </a:t>
            </a:r>
            <a:r>
              <a:rPr lang="en-US" sz="2600" dirty="0" smtClean="0">
                <a:latin typeface="Georgia" panose="02040502050405020303" pitchFamily="18" charset="0"/>
              </a:rPr>
              <a:t>negotiation:</a:t>
            </a:r>
          </a:p>
          <a:p>
            <a:pPr marL="0" indent="0" algn="just">
              <a:buNone/>
            </a:pPr>
            <a:r>
              <a:rPr lang="en-US" sz="2600" dirty="0" smtClean="0">
                <a:latin typeface="Georgia" panose="02040502050405020303" pitchFamily="18" charset="0"/>
              </a:rPr>
              <a:t> </a:t>
            </a:r>
            <a:endParaRPr lang="en-US" sz="2600" dirty="0">
              <a:latin typeface="Georgia" panose="02040502050405020303" pitchFamily="18" charset="0"/>
            </a:endParaRPr>
          </a:p>
          <a:p>
            <a:pPr marL="0" indent="0">
              <a:buNone/>
            </a:pPr>
            <a:r>
              <a:rPr lang="en-US" sz="2600" b="1" u="sng" dirty="0" smtClean="0">
                <a:latin typeface="Georgia" panose="02040502050405020303" pitchFamily="18" charset="0"/>
              </a:rPr>
              <a:t>Rule-6: A </a:t>
            </a:r>
            <a:r>
              <a:rPr lang="en-US" sz="2600" b="1" u="sng" dirty="0">
                <a:latin typeface="Georgia" panose="02040502050405020303" pitchFamily="18" charset="0"/>
              </a:rPr>
              <a:t>N</a:t>
            </a:r>
            <a:r>
              <a:rPr lang="en-US" sz="2600" b="1" u="sng" dirty="0" smtClean="0">
                <a:latin typeface="Georgia" panose="02040502050405020303" pitchFamily="18" charset="0"/>
              </a:rPr>
              <a:t>egotiator should not </a:t>
            </a:r>
            <a:r>
              <a:rPr lang="en-US" sz="2600" b="1" u="sng" dirty="0">
                <a:latin typeface="Georgia" panose="02040502050405020303" pitchFamily="18" charset="0"/>
              </a:rPr>
              <a:t>create obstacles to the process</a:t>
            </a:r>
            <a:r>
              <a:rPr lang="en-US" sz="2600" b="1" u="sng" dirty="0" smtClean="0">
                <a:latin typeface="Georgia" panose="02040502050405020303" pitchFamily="18" charset="0"/>
              </a:rPr>
              <a:t>.</a:t>
            </a:r>
          </a:p>
          <a:p>
            <a:pPr marL="0" indent="0">
              <a:buNone/>
            </a:pPr>
            <a:endParaRPr lang="en-US" sz="2600" b="1" dirty="0">
              <a:latin typeface="Georgia" panose="02040502050405020303" pitchFamily="18" charset="0"/>
            </a:endParaRPr>
          </a:p>
          <a:p>
            <a:pPr marL="0" indent="0">
              <a:buNone/>
            </a:pPr>
            <a:r>
              <a:rPr lang="en-US" sz="2600" dirty="0" smtClean="0">
                <a:latin typeface="Georgia" panose="02040502050405020303" pitchFamily="18" charset="0"/>
              </a:rPr>
              <a:t>A negotiator should </a:t>
            </a:r>
            <a:r>
              <a:rPr lang="en-US" sz="2600" b="1" u="sng" dirty="0" smtClean="0">
                <a:latin typeface="Georgia" panose="02040502050405020303" pitchFamily="18" charset="0"/>
              </a:rPr>
              <a:t>never </a:t>
            </a:r>
            <a:r>
              <a:rPr lang="en-US" sz="2600" b="1" u="sng" dirty="0">
                <a:latin typeface="Georgia" panose="02040502050405020303" pitchFamily="18" charset="0"/>
              </a:rPr>
              <a:t>build a “brick </a:t>
            </a:r>
            <a:r>
              <a:rPr lang="en-US" sz="2600" b="1" u="sng" dirty="0" smtClean="0">
                <a:latin typeface="Georgia" panose="02040502050405020303" pitchFamily="18" charset="0"/>
              </a:rPr>
              <a:t>wall” </a:t>
            </a:r>
            <a:r>
              <a:rPr lang="en-US" sz="2600" dirty="0" smtClean="0">
                <a:latin typeface="Georgia" panose="02040502050405020303" pitchFamily="18" charset="0"/>
              </a:rPr>
              <a:t>between him </a:t>
            </a:r>
            <a:r>
              <a:rPr lang="en-US" sz="2600" dirty="0">
                <a:latin typeface="Georgia" panose="02040502050405020303" pitchFamily="18" charset="0"/>
              </a:rPr>
              <a:t>and the other negotiator. </a:t>
            </a:r>
          </a:p>
        </p:txBody>
      </p:sp>
      <p:sp>
        <p:nvSpPr>
          <p:cNvPr id="4" name="Slide Number Placeholder 3"/>
          <p:cNvSpPr>
            <a:spLocks noGrp="1"/>
          </p:cNvSpPr>
          <p:nvPr>
            <p:ph type="sldNum" sz="quarter" idx="12"/>
          </p:nvPr>
        </p:nvSpPr>
        <p:spPr/>
        <p:txBody>
          <a:bodyPr/>
          <a:lstStyle/>
          <a:p>
            <a:fld id="{CB0064AB-2946-4EE5-A03F-11ED4BDCC6A8}" type="slidenum">
              <a:rPr lang="en-US" smtClean="0"/>
              <a:pPr/>
              <a:t>45</a:t>
            </a:fld>
            <a:endParaRPr lang="en-US"/>
          </a:p>
        </p:txBody>
      </p:sp>
    </p:spTree>
    <p:extLst>
      <p:ext uri="{BB962C8B-B14F-4D97-AF65-F5344CB8AC3E}">
        <p14:creationId xmlns="" xmlns:p14="http://schemas.microsoft.com/office/powerpoint/2010/main" val="36842356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r>
              <a:rPr lang="en-US" sz="3600" b="1" u="sng" dirty="0">
                <a:latin typeface="Georgia" panose="02040502050405020303" pitchFamily="18" charset="0"/>
              </a:rPr>
              <a:t>Negotiation is an </a:t>
            </a:r>
            <a:r>
              <a:rPr lang="en-US" sz="3600" b="1" i="1" u="sng" dirty="0">
                <a:latin typeface="Georgia" panose="02040502050405020303" pitchFamily="18" charset="0"/>
              </a:rPr>
              <a:t>art </a:t>
            </a:r>
            <a:r>
              <a:rPr lang="en-US" sz="3600" b="1" u="sng" dirty="0">
                <a:latin typeface="Georgia" panose="02040502050405020303" pitchFamily="18" charset="0"/>
              </a:rPr>
              <a:t>as well as a </a:t>
            </a:r>
            <a:r>
              <a:rPr lang="en-US" sz="3600" b="1" i="1" u="sng" dirty="0">
                <a:latin typeface="Georgia" panose="02040502050405020303" pitchFamily="18" charset="0"/>
              </a:rPr>
              <a:t>science</a:t>
            </a:r>
            <a:endParaRPr lang="en-US" sz="3600" dirty="0">
              <a:latin typeface="Georgia" panose="02040502050405020303" pitchFamily="18" charset="0"/>
            </a:endParaRPr>
          </a:p>
        </p:txBody>
      </p:sp>
      <p:sp>
        <p:nvSpPr>
          <p:cNvPr id="3" name="Content Placeholder 2"/>
          <p:cNvSpPr>
            <a:spLocks noGrp="1"/>
          </p:cNvSpPr>
          <p:nvPr>
            <p:ph idx="1"/>
          </p:nvPr>
        </p:nvSpPr>
        <p:spPr/>
        <p:txBody>
          <a:bodyPr>
            <a:normAutofit/>
          </a:bodyPr>
          <a:lstStyle/>
          <a:p>
            <a:pPr marL="0" indent="0" algn="just">
              <a:buNone/>
            </a:pPr>
            <a:r>
              <a:rPr lang="en-US" sz="2600" dirty="0" smtClean="0">
                <a:latin typeface="Georgia" panose="02040502050405020303" pitchFamily="18" charset="0"/>
              </a:rPr>
              <a:t>Following </a:t>
            </a:r>
            <a:r>
              <a:rPr lang="en-US" sz="2600" dirty="0">
                <a:latin typeface="Georgia" panose="02040502050405020303" pitchFamily="18" charset="0"/>
              </a:rPr>
              <a:t>are some of the most significant rules and traditions of the art of </a:t>
            </a:r>
            <a:r>
              <a:rPr lang="en-US" sz="2600" dirty="0" smtClean="0">
                <a:latin typeface="Georgia" panose="02040502050405020303" pitchFamily="18" charset="0"/>
              </a:rPr>
              <a:t>negotiation:</a:t>
            </a:r>
          </a:p>
          <a:p>
            <a:pPr marL="0" indent="0" algn="just">
              <a:buNone/>
            </a:pPr>
            <a:r>
              <a:rPr lang="en-US" sz="2600" b="1" u="sng" dirty="0" smtClean="0">
                <a:latin typeface="Georgia" panose="02040502050405020303" pitchFamily="18" charset="0"/>
              </a:rPr>
              <a:t>Rule-7: A good Negotiator will Make </a:t>
            </a:r>
            <a:r>
              <a:rPr lang="en-US" sz="2600" b="1" u="sng" dirty="0">
                <a:latin typeface="Georgia" panose="02040502050405020303" pitchFamily="18" charset="0"/>
              </a:rPr>
              <a:t>a definite offer</a:t>
            </a:r>
            <a:r>
              <a:rPr lang="en-US" sz="2600" b="1" u="sng" dirty="0" smtClean="0">
                <a:latin typeface="Georgia" panose="02040502050405020303" pitchFamily="18" charset="0"/>
              </a:rPr>
              <a:t>. </a:t>
            </a:r>
          </a:p>
          <a:p>
            <a:pPr marL="0" indent="0">
              <a:buNone/>
            </a:pPr>
            <a:endParaRPr lang="en-US" sz="2600" b="1" dirty="0">
              <a:latin typeface="Georgia" panose="02040502050405020303" pitchFamily="18" charset="0"/>
            </a:endParaRPr>
          </a:p>
          <a:p>
            <a:pPr marL="0" indent="0" algn="just">
              <a:buNone/>
            </a:pPr>
            <a:r>
              <a:rPr lang="en-US" sz="2600" dirty="0" smtClean="0">
                <a:latin typeface="Georgia" panose="02040502050405020303" pitchFamily="18" charset="0"/>
              </a:rPr>
              <a:t>In </a:t>
            </a:r>
            <a:r>
              <a:rPr lang="en-US" sz="2600" dirty="0">
                <a:latin typeface="Georgia" panose="02040502050405020303" pitchFamily="18" charset="0"/>
              </a:rPr>
              <a:t>financial </a:t>
            </a:r>
            <a:r>
              <a:rPr lang="en-US" sz="2600" dirty="0" smtClean="0">
                <a:latin typeface="Georgia" panose="02040502050405020303" pitchFamily="18" charset="0"/>
              </a:rPr>
              <a:t>negotiations, it </a:t>
            </a:r>
            <a:r>
              <a:rPr lang="en-US" sz="2600" dirty="0">
                <a:latin typeface="Georgia" panose="02040502050405020303" pitchFamily="18" charset="0"/>
              </a:rPr>
              <a:t>is better to set at the </a:t>
            </a:r>
            <a:endParaRPr lang="en-US" sz="2600" dirty="0" smtClean="0">
              <a:latin typeface="Georgia" panose="02040502050405020303" pitchFamily="18" charset="0"/>
            </a:endParaRPr>
          </a:p>
          <a:p>
            <a:pPr marL="0" indent="0" algn="just">
              <a:buNone/>
            </a:pPr>
            <a:r>
              <a:rPr lang="en-US" sz="2600" dirty="0" smtClean="0">
                <a:latin typeface="Georgia" panose="02040502050405020303" pitchFamily="18" charset="0"/>
              </a:rPr>
              <a:t>outset the </a:t>
            </a:r>
            <a:r>
              <a:rPr lang="en-US" sz="2600" dirty="0">
                <a:latin typeface="Georgia" panose="02040502050405020303" pitchFamily="18" charset="0"/>
              </a:rPr>
              <a:t>higher or lower amount </a:t>
            </a:r>
            <a:r>
              <a:rPr lang="en-US" sz="2600" dirty="0" smtClean="0">
                <a:latin typeface="Georgia" panose="02040502050405020303" pitchFamily="18" charset="0"/>
              </a:rPr>
              <a:t>to pay or to </a:t>
            </a:r>
          </a:p>
          <a:p>
            <a:pPr marL="0" indent="0" algn="just">
              <a:buNone/>
            </a:pPr>
            <a:r>
              <a:rPr lang="en-US" sz="2600" dirty="0" smtClean="0">
                <a:latin typeface="Georgia" panose="02040502050405020303" pitchFamily="18" charset="0"/>
              </a:rPr>
              <a:t>accept,  which </a:t>
            </a:r>
            <a:r>
              <a:rPr lang="en-US" sz="2600" dirty="0">
                <a:latin typeface="Georgia" panose="02040502050405020303" pitchFamily="18" charset="0"/>
              </a:rPr>
              <a:t>the other party may accept or </a:t>
            </a:r>
            <a:endParaRPr lang="en-US" sz="2600" dirty="0" smtClean="0">
              <a:latin typeface="Georgia" panose="02040502050405020303" pitchFamily="18" charset="0"/>
            </a:endParaRPr>
          </a:p>
          <a:p>
            <a:pPr marL="0" indent="0" algn="just">
              <a:buNone/>
            </a:pPr>
            <a:r>
              <a:rPr lang="en-US" sz="2600" dirty="0" smtClean="0">
                <a:latin typeface="Georgia" panose="02040502050405020303" pitchFamily="18" charset="0"/>
              </a:rPr>
              <a:t>counter. </a:t>
            </a:r>
            <a:r>
              <a:rPr lang="en-US" sz="2600" b="1" u="sng" dirty="0" smtClean="0">
                <a:latin typeface="Georgia" panose="02040502050405020303" pitchFamily="18" charset="0"/>
              </a:rPr>
              <a:t>You need to be definite in your </a:t>
            </a:r>
          </a:p>
          <a:p>
            <a:pPr marL="0" indent="0" algn="just">
              <a:buNone/>
            </a:pPr>
            <a:r>
              <a:rPr lang="en-US" sz="2600" b="1" u="sng" dirty="0" smtClean="0">
                <a:latin typeface="Georgia" panose="02040502050405020303" pitchFamily="18" charset="0"/>
              </a:rPr>
              <a:t>offer. </a:t>
            </a:r>
            <a:endParaRPr lang="en-US" sz="2600" b="1" u="sng" dirty="0">
              <a:latin typeface="Georgia" panose="02040502050405020303" pitchFamily="18" charset="0"/>
            </a:endParaRPr>
          </a:p>
        </p:txBody>
      </p:sp>
      <p:pic>
        <p:nvPicPr>
          <p:cNvPr id="4" name="Picture 3"/>
          <p:cNvPicPr>
            <a:picLocks noChangeAspect="1"/>
          </p:cNvPicPr>
          <p:nvPr/>
        </p:nvPicPr>
        <p:blipFill>
          <a:blip r:embed="rId2"/>
          <a:stretch>
            <a:fillRect/>
          </a:stretch>
        </p:blipFill>
        <p:spPr>
          <a:xfrm>
            <a:off x="7997780" y="3129567"/>
            <a:ext cx="3464419" cy="2691684"/>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46</a:t>
            </a:fld>
            <a:endParaRPr lang="en-US"/>
          </a:p>
        </p:txBody>
      </p:sp>
    </p:spTree>
    <p:extLst>
      <p:ext uri="{BB962C8B-B14F-4D97-AF65-F5344CB8AC3E}">
        <p14:creationId xmlns="" xmlns:p14="http://schemas.microsoft.com/office/powerpoint/2010/main" val="24714887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lstStyle/>
          <a:p>
            <a:pPr marL="0" indent="0">
              <a:buNone/>
            </a:pPr>
            <a:endParaRPr lang="en-US" dirty="0" smtClean="0"/>
          </a:p>
          <a:p>
            <a:pPr marL="0" indent="0">
              <a:buNone/>
            </a:pPr>
            <a:endParaRPr lang="en-US" dirty="0"/>
          </a:p>
          <a:p>
            <a:pPr marL="0" indent="0">
              <a:buNone/>
            </a:pPr>
            <a:r>
              <a:rPr lang="en-US" b="1" dirty="0" smtClean="0"/>
              <a:t> </a:t>
            </a:r>
          </a:p>
          <a:p>
            <a:pPr marL="0" indent="0">
              <a:buNone/>
            </a:pPr>
            <a:r>
              <a:rPr lang="en-US" b="1" dirty="0" smtClean="0"/>
              <a:t>                     </a:t>
            </a:r>
            <a:r>
              <a:rPr lang="en-US" sz="4000" b="1" dirty="0" smtClean="0"/>
              <a:t>STAGES OF A NEGOTIATION</a:t>
            </a:r>
          </a:p>
        </p:txBody>
      </p:sp>
      <p:sp>
        <p:nvSpPr>
          <p:cNvPr id="4" name="Slide Number Placeholder 3"/>
          <p:cNvSpPr>
            <a:spLocks noGrp="1"/>
          </p:cNvSpPr>
          <p:nvPr>
            <p:ph type="sldNum" sz="quarter" idx="12"/>
          </p:nvPr>
        </p:nvSpPr>
        <p:spPr/>
        <p:txBody>
          <a:bodyPr/>
          <a:lstStyle/>
          <a:p>
            <a:fld id="{CB0064AB-2946-4EE5-A03F-11ED4BDCC6A8}" type="slidenum">
              <a:rPr lang="en-US" smtClean="0"/>
              <a:pPr/>
              <a:t>47</a:t>
            </a:fld>
            <a:endParaRPr lang="en-US"/>
          </a:p>
        </p:txBody>
      </p:sp>
    </p:spTree>
    <p:extLst>
      <p:ext uri="{BB962C8B-B14F-4D97-AF65-F5344CB8AC3E}">
        <p14:creationId xmlns="" xmlns:p14="http://schemas.microsoft.com/office/powerpoint/2010/main" val="17209190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lstStyle/>
          <a:p>
            <a:r>
              <a:rPr lang="en-US" dirty="0" smtClean="0"/>
              <a:t>Stages of a Negotiation</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pic>
        <p:nvPicPr>
          <p:cNvPr id="4" name="Picture 3" descr="https://www.watershedassociates.com/sites/default/files/learning-center/stages.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36383" y="1825625"/>
            <a:ext cx="5344731" cy="4716843"/>
          </a:xfrm>
          <a:prstGeom prst="rect">
            <a:avLst/>
          </a:prstGeom>
          <a:noFill/>
          <a:ln>
            <a:noFill/>
          </a:ln>
        </p:spPr>
      </p:pic>
      <p:sp>
        <p:nvSpPr>
          <p:cNvPr id="5" name="Slide Number Placeholder 4"/>
          <p:cNvSpPr>
            <a:spLocks noGrp="1"/>
          </p:cNvSpPr>
          <p:nvPr>
            <p:ph type="sldNum" sz="quarter" idx="12"/>
          </p:nvPr>
        </p:nvSpPr>
        <p:spPr/>
        <p:txBody>
          <a:bodyPr/>
          <a:lstStyle/>
          <a:p>
            <a:fld id="{CB0064AB-2946-4EE5-A03F-11ED4BDCC6A8}" type="slidenum">
              <a:rPr lang="en-US" smtClean="0"/>
              <a:pPr/>
              <a:t>48</a:t>
            </a:fld>
            <a:endParaRPr lang="en-US"/>
          </a:p>
        </p:txBody>
      </p:sp>
    </p:spTree>
    <p:extLst>
      <p:ext uri="{BB962C8B-B14F-4D97-AF65-F5344CB8AC3E}">
        <p14:creationId xmlns="" xmlns:p14="http://schemas.microsoft.com/office/powerpoint/2010/main" val="39310495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078" y="-85834"/>
            <a:ext cx="10515600" cy="1325563"/>
          </a:xfrm>
        </p:spPr>
        <p:style>
          <a:lnRef idx="1">
            <a:schemeClr val="accent2"/>
          </a:lnRef>
          <a:fillRef idx="2">
            <a:schemeClr val="accent2"/>
          </a:fillRef>
          <a:effectRef idx="1">
            <a:schemeClr val="accent2"/>
          </a:effectRef>
          <a:fontRef idx="minor">
            <a:schemeClr val="dk1"/>
          </a:fontRef>
        </p:style>
        <p:txBody>
          <a:bodyPr>
            <a:normAutofit/>
          </a:bodyPr>
          <a:lstStyle/>
          <a:p>
            <a:r>
              <a:rPr lang="en-US" sz="3000" dirty="0"/>
              <a:t>S</a:t>
            </a:r>
            <a:r>
              <a:rPr lang="en-US" sz="3000" dirty="0" smtClean="0"/>
              <a:t>tages of a Negotiation</a:t>
            </a:r>
            <a:endParaRPr lang="en-US" sz="3000" dirty="0"/>
          </a:p>
        </p:txBody>
      </p:sp>
      <p:sp>
        <p:nvSpPr>
          <p:cNvPr id="3" name="Content Placeholder 2"/>
          <p:cNvSpPr>
            <a:spLocks noGrp="1"/>
          </p:cNvSpPr>
          <p:nvPr>
            <p:ph idx="1"/>
          </p:nvPr>
        </p:nvSpPr>
        <p:spPr>
          <a:xfrm>
            <a:off x="838200" y="783772"/>
            <a:ext cx="10515600" cy="5393192"/>
          </a:xfrm>
        </p:spPr>
        <p:txBody>
          <a:bodyPr/>
          <a:lstStyle/>
          <a:p>
            <a:pPr marL="0" indent="0">
              <a:buNone/>
            </a:pPr>
            <a:endParaRPr lang="en-US" dirty="0" smtClean="0"/>
          </a:p>
          <a:p>
            <a:pPr marL="0" indent="0">
              <a:buNone/>
            </a:pPr>
            <a:endParaRPr lang="en-US" dirty="0"/>
          </a:p>
        </p:txBody>
      </p:sp>
      <p:pic>
        <p:nvPicPr>
          <p:cNvPr id="4" name="Picture 3" descr="https://www.watershedassociates.com/sites/default/files/learning-center/stages.pn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45053" y="1934443"/>
            <a:ext cx="4144489" cy="3610577"/>
          </a:xfrm>
          <a:prstGeom prst="rect">
            <a:avLst/>
          </a:prstGeom>
          <a:noFill/>
          <a:ln>
            <a:noFill/>
          </a:ln>
        </p:spPr>
      </p:pic>
      <p:sp>
        <p:nvSpPr>
          <p:cNvPr id="5" name="Slide Number Placeholder 4"/>
          <p:cNvSpPr>
            <a:spLocks noGrp="1"/>
          </p:cNvSpPr>
          <p:nvPr>
            <p:ph type="sldNum" sz="quarter" idx="12"/>
          </p:nvPr>
        </p:nvSpPr>
        <p:spPr/>
        <p:txBody>
          <a:bodyPr/>
          <a:lstStyle/>
          <a:p>
            <a:fld id="{CB0064AB-2946-4EE5-A03F-11ED4BDCC6A8}" type="slidenum">
              <a:rPr lang="en-US" smtClean="0"/>
              <a:pPr/>
              <a:t>49</a:t>
            </a:fld>
            <a:endParaRPr lang="en-US"/>
          </a:p>
        </p:txBody>
      </p:sp>
      <p:sp>
        <p:nvSpPr>
          <p:cNvPr id="6" name="Rounded Rectangular Callout 5"/>
          <p:cNvSpPr/>
          <p:nvPr/>
        </p:nvSpPr>
        <p:spPr>
          <a:xfrm>
            <a:off x="7989541" y="3256524"/>
            <a:ext cx="3672027" cy="1552982"/>
          </a:xfrm>
          <a:prstGeom prst="wedgeRoundRectCallout">
            <a:avLst>
              <a:gd name="adj1" fmla="val -70164"/>
              <a:gd name="adj2" fmla="val -3146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4 critical assessments:</a:t>
            </a:r>
          </a:p>
          <a:p>
            <a:pPr marL="342900" indent="-342900" algn="ctr">
              <a:buAutoNum type="arabicPeriod"/>
            </a:pPr>
            <a:r>
              <a:rPr lang="en-US" dirty="0" smtClean="0"/>
              <a:t>Trustworthiness</a:t>
            </a:r>
          </a:p>
          <a:p>
            <a:pPr marL="342900" indent="-342900" algn="ctr">
              <a:buAutoNum type="arabicPeriod"/>
            </a:pPr>
            <a:r>
              <a:rPr lang="en-US" dirty="0" smtClean="0"/>
              <a:t>Competency</a:t>
            </a:r>
          </a:p>
          <a:p>
            <a:pPr marL="342900" indent="-342900" algn="ctr">
              <a:buAutoNum type="arabicPeriod"/>
            </a:pPr>
            <a:r>
              <a:rPr lang="en-US" dirty="0" smtClean="0"/>
              <a:t>Likeability</a:t>
            </a:r>
          </a:p>
          <a:p>
            <a:pPr marL="342900" indent="-342900" algn="ctr">
              <a:buAutoNum type="arabicPeriod"/>
            </a:pPr>
            <a:r>
              <a:rPr lang="en-US" dirty="0" smtClean="0"/>
              <a:t>Alignment of interests </a:t>
            </a:r>
          </a:p>
          <a:p>
            <a:pPr algn="ctr"/>
            <a:endParaRPr lang="en-US" dirty="0"/>
          </a:p>
        </p:txBody>
      </p:sp>
      <p:sp>
        <p:nvSpPr>
          <p:cNvPr id="7" name="Rounded Rectangular Callout 6"/>
          <p:cNvSpPr/>
          <p:nvPr/>
        </p:nvSpPr>
        <p:spPr>
          <a:xfrm>
            <a:off x="7989542" y="2561810"/>
            <a:ext cx="2780805" cy="612648"/>
          </a:xfrm>
          <a:prstGeom prst="wedgeRoundRectCallout">
            <a:avLst>
              <a:gd name="adj1" fmla="val -78911"/>
              <a:gd name="adj2" fmla="val 5087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marL="342900" indent="-342900" algn="ctr">
              <a:buAutoNum type="arabicPeriod"/>
            </a:pPr>
            <a:r>
              <a:rPr lang="en-US" dirty="0" smtClean="0"/>
              <a:t>Share information &amp;</a:t>
            </a:r>
          </a:p>
          <a:p>
            <a:pPr marL="342900" indent="-342900" algn="ctr">
              <a:buAutoNum type="arabicPeriod"/>
            </a:pPr>
            <a:r>
              <a:rPr lang="en-US" dirty="0" smtClean="0"/>
              <a:t>Explore options</a:t>
            </a:r>
            <a:endParaRPr lang="en-US" dirty="0"/>
          </a:p>
        </p:txBody>
      </p:sp>
      <p:sp>
        <p:nvSpPr>
          <p:cNvPr id="8" name="Rounded Rectangular Callout 7"/>
          <p:cNvSpPr/>
          <p:nvPr/>
        </p:nvSpPr>
        <p:spPr>
          <a:xfrm>
            <a:off x="340998" y="4224297"/>
            <a:ext cx="3595671" cy="1077414"/>
          </a:xfrm>
          <a:prstGeom prst="wedgeRoundRectCallout">
            <a:avLst>
              <a:gd name="adj1" fmla="val 75275"/>
              <a:gd name="adj2" fmla="val -26778"/>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1. Comprehensive summary of the agreement.</a:t>
            </a:r>
          </a:p>
          <a:p>
            <a:pPr algn="ctr"/>
            <a:r>
              <a:rPr lang="en-US" dirty="0" smtClean="0"/>
              <a:t>2. Never forget to thank the other party, even no agreement</a:t>
            </a:r>
            <a:endParaRPr lang="en-US" dirty="0"/>
          </a:p>
        </p:txBody>
      </p:sp>
      <p:sp>
        <p:nvSpPr>
          <p:cNvPr id="9" name="Rounded Rectangular Callout 8"/>
          <p:cNvSpPr/>
          <p:nvPr/>
        </p:nvSpPr>
        <p:spPr>
          <a:xfrm>
            <a:off x="3911565" y="694079"/>
            <a:ext cx="2066306" cy="1240364"/>
          </a:xfrm>
          <a:prstGeom prst="wedgeRoundRectCallout">
            <a:avLst>
              <a:gd name="adj1" fmla="val 44109"/>
              <a:gd name="adj2" fmla="val 100797"/>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ctr">
              <a:buAutoNum type="arabicPeriod"/>
            </a:pPr>
            <a:r>
              <a:rPr lang="en-US" dirty="0" smtClean="0"/>
              <a:t>Initial points</a:t>
            </a:r>
          </a:p>
          <a:p>
            <a:pPr marL="342900" indent="-342900" algn="ctr">
              <a:buAutoNum type="arabicPeriod"/>
            </a:pPr>
            <a:r>
              <a:rPr lang="en-US" dirty="0" smtClean="0"/>
              <a:t>Research</a:t>
            </a:r>
          </a:p>
          <a:p>
            <a:pPr marL="342900" indent="-342900" algn="ctr">
              <a:buAutoNum type="arabicPeriod"/>
            </a:pPr>
            <a:r>
              <a:rPr lang="en-US" dirty="0" smtClean="0"/>
              <a:t>Data analysis</a:t>
            </a:r>
            <a:endParaRPr lang="en-US" dirty="0"/>
          </a:p>
        </p:txBody>
      </p:sp>
      <p:sp>
        <p:nvSpPr>
          <p:cNvPr id="10" name="Rounded Rectangular Callout 9"/>
          <p:cNvSpPr/>
          <p:nvPr/>
        </p:nvSpPr>
        <p:spPr>
          <a:xfrm>
            <a:off x="6044383" y="541533"/>
            <a:ext cx="2873829" cy="1392910"/>
          </a:xfrm>
          <a:prstGeom prst="wedgeRoundRectCallout">
            <a:avLst>
              <a:gd name="adj1" fmla="val -46794"/>
              <a:gd name="adj2" fmla="val 9224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ctr">
              <a:buAutoNum type="arabicPeriod"/>
            </a:pPr>
            <a:r>
              <a:rPr lang="en-US" dirty="0" smtClean="0"/>
              <a:t>Set the goals</a:t>
            </a:r>
          </a:p>
          <a:p>
            <a:pPr marL="342900" indent="-342900" algn="ctr">
              <a:buAutoNum type="arabicPeriod"/>
            </a:pPr>
            <a:r>
              <a:rPr lang="en-US" dirty="0" smtClean="0"/>
              <a:t>Identify Minimum expectations</a:t>
            </a:r>
          </a:p>
          <a:p>
            <a:pPr marL="342900" indent="-342900" algn="ctr">
              <a:buAutoNum type="arabicPeriod"/>
            </a:pPr>
            <a:r>
              <a:rPr lang="en-US" dirty="0" smtClean="0"/>
              <a:t>Identify Maximum concessions</a:t>
            </a:r>
            <a:endParaRPr lang="en-US" dirty="0"/>
          </a:p>
        </p:txBody>
      </p:sp>
      <p:sp>
        <p:nvSpPr>
          <p:cNvPr id="11" name="Rounded Rectangular Callout 10"/>
          <p:cNvSpPr/>
          <p:nvPr/>
        </p:nvSpPr>
        <p:spPr>
          <a:xfrm>
            <a:off x="2660072" y="5394948"/>
            <a:ext cx="2553195" cy="1024255"/>
          </a:xfrm>
          <a:prstGeom prst="wedgeRoundRectCallout">
            <a:avLst>
              <a:gd name="adj1" fmla="val 47539"/>
              <a:gd name="adj2" fmla="val -11489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indent="-342900" algn="ctr">
              <a:buAutoNum type="arabicPeriod"/>
            </a:pPr>
            <a:r>
              <a:rPr lang="en-US" dirty="0" smtClean="0"/>
              <a:t>Reach agreements</a:t>
            </a:r>
          </a:p>
          <a:p>
            <a:pPr marL="342900" indent="-342900" algn="ctr">
              <a:buAutoNum type="arabicPeriod"/>
            </a:pPr>
            <a:r>
              <a:rPr lang="en-US" dirty="0" smtClean="0"/>
              <a:t>Look for authority of the representative</a:t>
            </a:r>
          </a:p>
          <a:p>
            <a:pPr marL="342900" indent="-342900" algn="ctr">
              <a:buAutoNum type="arabicPeriod"/>
            </a:pPr>
            <a:endParaRPr lang="en-US" dirty="0"/>
          </a:p>
        </p:txBody>
      </p:sp>
      <p:sp>
        <p:nvSpPr>
          <p:cNvPr id="12" name="Rounded Rectangular Callout 11"/>
          <p:cNvSpPr/>
          <p:nvPr/>
        </p:nvSpPr>
        <p:spPr>
          <a:xfrm>
            <a:off x="5320146" y="5660390"/>
            <a:ext cx="3598066" cy="916092"/>
          </a:xfrm>
          <a:prstGeom prst="wedgeRoundRectCallout">
            <a:avLst>
              <a:gd name="adj1" fmla="val -17533"/>
              <a:gd name="adj2" fmla="val -15699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342900" indent="-342900" algn="ctr">
              <a:buAutoNum type="arabicPeriod"/>
            </a:pPr>
            <a:endParaRPr lang="en-US" dirty="0" smtClean="0"/>
          </a:p>
          <a:p>
            <a:pPr marL="342900" indent="-342900" algn="ctr">
              <a:buAutoNum type="arabicPeriod"/>
            </a:pPr>
            <a:r>
              <a:rPr lang="en-US" dirty="0" smtClean="0"/>
              <a:t>Negotiator’s tools</a:t>
            </a:r>
          </a:p>
          <a:p>
            <a:pPr marL="342900" indent="-342900" algn="ctr">
              <a:buAutoNum type="arabicPeriod"/>
            </a:pPr>
            <a:r>
              <a:rPr lang="en-US" dirty="0" smtClean="0"/>
              <a:t>Behavioral tools</a:t>
            </a:r>
          </a:p>
          <a:p>
            <a:pPr marL="342900" indent="-342900" algn="ctr">
              <a:buAutoNum type="arabicPeriod"/>
            </a:pPr>
            <a:r>
              <a:rPr lang="en-US" dirty="0" smtClean="0"/>
              <a:t>Communication skill</a:t>
            </a:r>
          </a:p>
          <a:p>
            <a:pPr marL="342900" indent="-342900" algn="ctr">
              <a:buAutoNum type="arabicPeriod"/>
            </a:pPr>
            <a:endParaRPr lang="en-US" dirty="0"/>
          </a:p>
        </p:txBody>
      </p:sp>
      <p:sp>
        <p:nvSpPr>
          <p:cNvPr id="13" name="Rounded Rectangular Callout 12"/>
          <p:cNvSpPr/>
          <p:nvPr/>
        </p:nvSpPr>
        <p:spPr>
          <a:xfrm>
            <a:off x="7186236" y="4941434"/>
            <a:ext cx="3705311" cy="612648"/>
          </a:xfrm>
          <a:prstGeom prst="wedgeRoundRectCallout">
            <a:avLst>
              <a:gd name="adj1" fmla="val -55126"/>
              <a:gd name="adj2" fmla="val -13133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342900" indent="-342900" algn="ctr">
              <a:buAutoNum type="arabicPeriod"/>
            </a:pPr>
            <a:r>
              <a:rPr lang="en-US" dirty="0" smtClean="0"/>
              <a:t>Make your concessions</a:t>
            </a:r>
          </a:p>
          <a:p>
            <a:pPr marL="342900" indent="-342900" algn="ctr">
              <a:buAutoNum type="arabicPeriod"/>
            </a:pPr>
            <a:r>
              <a:rPr lang="en-US" dirty="0" smtClean="0"/>
              <a:t>Manage opposite’s concessions</a:t>
            </a:r>
            <a:endParaRPr lang="en-US" dirty="0"/>
          </a:p>
        </p:txBody>
      </p:sp>
      <p:sp>
        <p:nvSpPr>
          <p:cNvPr id="14" name="Rounded Rectangular Callout 13"/>
          <p:cNvSpPr/>
          <p:nvPr/>
        </p:nvSpPr>
        <p:spPr>
          <a:xfrm>
            <a:off x="1119666" y="2055201"/>
            <a:ext cx="2725387" cy="612648"/>
          </a:xfrm>
          <a:prstGeom prst="wedgeRoundRectCallout">
            <a:avLst>
              <a:gd name="adj1" fmla="val 84614"/>
              <a:gd name="adj2" fmla="val 11871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Implementation of the agreement </a:t>
            </a:r>
            <a:endParaRPr lang="en-US" dirty="0"/>
          </a:p>
        </p:txBody>
      </p:sp>
      <p:sp>
        <p:nvSpPr>
          <p:cNvPr id="15" name="Rounded Rectangular Callout 14"/>
          <p:cNvSpPr/>
          <p:nvPr/>
        </p:nvSpPr>
        <p:spPr>
          <a:xfrm>
            <a:off x="530432" y="2811442"/>
            <a:ext cx="2854036" cy="917410"/>
          </a:xfrm>
          <a:prstGeom prst="wedgeRoundRectCallout">
            <a:avLst>
              <a:gd name="adj1" fmla="val 96920"/>
              <a:gd name="adj2" fmla="val 19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Strengthen the relationship and build trust for future negotiation opportunity.</a:t>
            </a:r>
            <a:endParaRPr lang="en-US" dirty="0"/>
          </a:p>
        </p:txBody>
      </p:sp>
    </p:spTree>
    <p:extLst>
      <p:ext uri="{BB962C8B-B14F-4D97-AF65-F5344CB8AC3E}">
        <p14:creationId xmlns:p14="http://schemas.microsoft.com/office/powerpoint/2010/main" xmlns="" val="3931049556"/>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 </a:t>
            </a:r>
            <a:r>
              <a:rPr lang="en-US" b="1" u="sng" dirty="0"/>
              <a:t>Training Outline</a:t>
            </a:r>
            <a:r>
              <a:rPr lang="en-US" dirty="0"/>
              <a:t>:</a:t>
            </a:r>
          </a:p>
        </p:txBody>
      </p:sp>
      <p:sp>
        <p:nvSpPr>
          <p:cNvPr id="3" name="Content Placeholder 2"/>
          <p:cNvSpPr>
            <a:spLocks noGrp="1"/>
          </p:cNvSpPr>
          <p:nvPr>
            <p:ph idx="1"/>
          </p:nvPr>
        </p:nvSpPr>
        <p:spPr/>
        <p:txBody>
          <a:bodyPr>
            <a:normAutofit/>
          </a:bodyPr>
          <a:lstStyle/>
          <a:p>
            <a:pPr marL="0" indent="0">
              <a:buNone/>
            </a:pPr>
            <a:r>
              <a:rPr lang="en-US" dirty="0" smtClean="0"/>
              <a:t>The Training is outlined as a treatment to a disease (if any). </a:t>
            </a:r>
          </a:p>
          <a:p>
            <a:pPr marL="0" indent="0">
              <a:buNone/>
            </a:pPr>
            <a:endParaRPr lang="en-US" u="sng" dirty="0" smtClean="0"/>
          </a:p>
          <a:p>
            <a:pPr marL="0" indent="0">
              <a:buNone/>
            </a:pPr>
            <a:endParaRPr lang="en-US" u="sng" dirty="0" smtClean="0"/>
          </a:p>
          <a:p>
            <a:pPr marL="0" indent="0">
              <a:buNone/>
            </a:pPr>
            <a:r>
              <a:rPr lang="en-US" u="sng" dirty="0" smtClean="0"/>
              <a:t>First step is</a:t>
            </a:r>
            <a:r>
              <a:rPr lang="en-US" dirty="0" smtClean="0"/>
              <a:t>- the disease is diagnosed,    </a:t>
            </a:r>
          </a:p>
          <a:p>
            <a:pPr marL="0" indent="0">
              <a:buNone/>
            </a:pPr>
            <a:r>
              <a:rPr lang="en-US" u="sng" dirty="0" smtClean="0"/>
              <a:t>Second step </a:t>
            </a:r>
            <a:r>
              <a:rPr lang="en-US" u="sng" dirty="0"/>
              <a:t>is</a:t>
            </a:r>
            <a:r>
              <a:rPr lang="en-US" dirty="0"/>
              <a:t>-</a:t>
            </a:r>
            <a:r>
              <a:rPr lang="en-US" dirty="0" smtClean="0"/>
              <a:t> medicine is given accordingly, </a:t>
            </a:r>
          </a:p>
          <a:p>
            <a:pPr marL="0" indent="0">
              <a:buNone/>
            </a:pPr>
            <a:r>
              <a:rPr lang="en-US" u="sng" dirty="0" smtClean="0"/>
              <a:t>Third </a:t>
            </a:r>
            <a:r>
              <a:rPr lang="en-US" u="sng" dirty="0"/>
              <a:t>step is</a:t>
            </a:r>
            <a:r>
              <a:rPr lang="en-US" dirty="0"/>
              <a:t>-</a:t>
            </a:r>
            <a:r>
              <a:rPr lang="en-US" dirty="0" smtClean="0"/>
              <a:t> observing the development of the disease treated,</a:t>
            </a:r>
          </a:p>
          <a:p>
            <a:pPr marL="0" indent="0">
              <a:buNone/>
            </a:pPr>
            <a:r>
              <a:rPr lang="en-US" u="sng" dirty="0" smtClean="0"/>
              <a:t>Final </a:t>
            </a:r>
            <a:r>
              <a:rPr lang="en-US" u="sng" dirty="0"/>
              <a:t>step is</a:t>
            </a:r>
            <a:r>
              <a:rPr lang="en-US" dirty="0"/>
              <a:t>- </a:t>
            </a:r>
            <a:r>
              <a:rPr lang="en-US" dirty="0" smtClean="0"/>
              <a:t>Giving final feedback about the development.  </a:t>
            </a:r>
            <a:endParaRPr lang="en-US" dirty="0"/>
          </a:p>
        </p:txBody>
      </p:sp>
      <p:pic>
        <p:nvPicPr>
          <p:cNvPr id="4" name="Picture 3"/>
          <p:cNvPicPr>
            <a:picLocks noChangeAspect="1"/>
          </p:cNvPicPr>
          <p:nvPr/>
        </p:nvPicPr>
        <p:blipFill>
          <a:blip r:embed="rId2"/>
          <a:stretch>
            <a:fillRect/>
          </a:stretch>
        </p:blipFill>
        <p:spPr>
          <a:xfrm>
            <a:off x="8274542" y="2346628"/>
            <a:ext cx="2571750" cy="1847850"/>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5</a:t>
            </a:fld>
            <a:endParaRPr lang="en-US"/>
          </a:p>
        </p:txBody>
      </p:sp>
    </p:spTree>
    <p:extLst>
      <p:ext uri="{BB962C8B-B14F-4D97-AF65-F5344CB8AC3E}">
        <p14:creationId xmlns="" xmlns:p14="http://schemas.microsoft.com/office/powerpoint/2010/main" val="33865033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 xmlns:p14="http://schemas.microsoft.com/office/powerpoint/2010/main" val="1157335382"/>
              </p:ext>
            </p:extLst>
          </p:nvPr>
        </p:nvGraphicFramePr>
        <p:xfrm>
          <a:off x="965916" y="631066"/>
          <a:ext cx="10187188" cy="5839967"/>
        </p:xfrm>
        <a:graphic>
          <a:graphicData uri="http://schemas.openxmlformats.org/drawingml/2006/table">
            <a:tbl>
              <a:tblPr firstRow="1" firstCol="1" bandRow="1">
                <a:tableStyleId>{5C22544A-7EE6-4342-B048-85BDC9FD1C3A}</a:tableStyleId>
              </a:tblPr>
              <a:tblGrid>
                <a:gridCol w="1923503"/>
                <a:gridCol w="2468192"/>
                <a:gridCol w="2897747"/>
                <a:gridCol w="2897746"/>
              </a:tblGrid>
              <a:tr h="258599">
                <a:tc gridSpan="4">
                  <a:txBody>
                    <a:bodyPr/>
                    <a:lstStyle/>
                    <a:p>
                      <a:pPr marL="0" marR="0" algn="just">
                        <a:lnSpc>
                          <a:spcPts val="1680"/>
                        </a:lnSpc>
                        <a:spcBef>
                          <a:spcPts val="0"/>
                        </a:spcBef>
                        <a:spcAft>
                          <a:spcPts val="375"/>
                        </a:spcAft>
                      </a:pPr>
                      <a:r>
                        <a:rPr lang="en-US" sz="1600" dirty="0">
                          <a:effectLst/>
                        </a:rPr>
                        <a:t>   </a:t>
                      </a:r>
                      <a:endParaRPr lang="en-US" sz="1600" dirty="0" smtClean="0">
                        <a:effectLst/>
                      </a:endParaRPr>
                    </a:p>
                    <a:p>
                      <a:pPr marL="0" marR="0" algn="just">
                        <a:lnSpc>
                          <a:spcPts val="1680"/>
                        </a:lnSpc>
                        <a:spcBef>
                          <a:spcPts val="0"/>
                        </a:spcBef>
                        <a:spcAft>
                          <a:spcPts val="375"/>
                        </a:spcAft>
                      </a:pPr>
                      <a:r>
                        <a:rPr lang="en-US" sz="1600" dirty="0" smtClean="0">
                          <a:effectLst/>
                        </a:rPr>
                        <a:t>FIVE </a:t>
                      </a:r>
                      <a:r>
                        <a:rPr lang="en-US" sz="1600" dirty="0">
                          <a:effectLst/>
                        </a:rPr>
                        <a:t>STAGES OF A NEGOTIATION     </a:t>
                      </a:r>
                      <a:endParaRPr lang="en-US" sz="1600" dirty="0" smtClean="0">
                        <a:effectLst/>
                      </a:endParaRPr>
                    </a:p>
                    <a:p>
                      <a:pPr marL="0" marR="0" algn="just">
                        <a:lnSpc>
                          <a:spcPts val="1680"/>
                        </a:lnSpc>
                        <a:spcBef>
                          <a:spcPts val="0"/>
                        </a:spcBef>
                        <a:spcAft>
                          <a:spcPts val="375"/>
                        </a:spcAft>
                      </a:pPr>
                      <a:r>
                        <a:rPr lang="en-US" sz="1600" dirty="0" smtClean="0">
                          <a:effectLst/>
                        </a:rPr>
                        <a:t>                                                                                   </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c hMerge="1">
                  <a:txBody>
                    <a:bodyPr/>
                    <a:lstStyle/>
                    <a:p>
                      <a:endParaRPr lang="en-US"/>
                    </a:p>
                  </a:txBody>
                  <a:tcPr/>
                </a:tc>
              </a:tr>
              <a:tr h="258599">
                <a:tc rowSpan="2">
                  <a:txBody>
                    <a:bodyPr/>
                    <a:lstStyle/>
                    <a:p>
                      <a:pPr marL="0" marR="0" algn="just">
                        <a:lnSpc>
                          <a:spcPts val="1680"/>
                        </a:lnSpc>
                        <a:spcBef>
                          <a:spcPts val="0"/>
                        </a:spcBef>
                        <a:spcAft>
                          <a:spcPts val="375"/>
                        </a:spcAft>
                      </a:pPr>
                      <a:r>
                        <a:rPr lang="en-US" sz="1600">
                          <a:effectLst/>
                        </a:rPr>
                        <a:t> </a:t>
                      </a:r>
                    </a:p>
                    <a:p>
                      <a:pPr marL="0" marR="0" algn="just">
                        <a:lnSpc>
                          <a:spcPts val="1680"/>
                        </a:lnSpc>
                        <a:spcBef>
                          <a:spcPts val="0"/>
                        </a:spcBef>
                        <a:spcAft>
                          <a:spcPts val="375"/>
                        </a:spcAft>
                      </a:pPr>
                      <a:r>
                        <a:rPr lang="en-US" sz="1600">
                          <a:effectLst/>
                        </a:rPr>
                        <a:t>     STAGES </a:t>
                      </a:r>
                      <a:endParaRPr lang="en-US" sz="160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gridSpan="3">
                  <a:txBody>
                    <a:bodyPr/>
                    <a:lstStyle/>
                    <a:p>
                      <a:pPr marL="0" marR="0" algn="just">
                        <a:lnSpc>
                          <a:spcPts val="1680"/>
                        </a:lnSpc>
                        <a:spcBef>
                          <a:spcPts val="0"/>
                        </a:spcBef>
                        <a:spcAft>
                          <a:spcPts val="375"/>
                        </a:spcAft>
                      </a:pPr>
                      <a:r>
                        <a:rPr lang="en-US" sz="1600" b="1" dirty="0">
                          <a:effectLst/>
                        </a:rPr>
                        <a:t>                     </a:t>
                      </a:r>
                      <a:r>
                        <a:rPr lang="en-US" sz="1600" b="1" dirty="0" smtClean="0">
                          <a:effectLst/>
                        </a:rPr>
                        <a:t>                      CONCERNS  </a:t>
                      </a:r>
                      <a:r>
                        <a:rPr lang="en-US" sz="1600" b="1" dirty="0">
                          <a:effectLst/>
                        </a:rPr>
                        <a:t>OF  THE  STAGES</a:t>
                      </a:r>
                      <a:endParaRPr lang="en-US" sz="1600" b="1"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r>
              <a:tr h="402941">
                <a:tc vMerge="1">
                  <a:txBody>
                    <a:bodyPr/>
                    <a:lstStyle/>
                    <a:p>
                      <a:endParaRPr lang="en-US"/>
                    </a:p>
                  </a:txBody>
                  <a:tcPr/>
                </a:tc>
                <a:tc>
                  <a:txBody>
                    <a:bodyPr/>
                    <a:lstStyle/>
                    <a:p>
                      <a:pPr marL="0" marR="0" algn="just">
                        <a:lnSpc>
                          <a:spcPts val="1680"/>
                        </a:lnSpc>
                        <a:spcBef>
                          <a:spcPts val="0"/>
                        </a:spcBef>
                        <a:spcAft>
                          <a:spcPts val="375"/>
                        </a:spcAft>
                      </a:pPr>
                      <a:r>
                        <a:rPr lang="en-US" sz="1600" b="1">
                          <a:effectLst/>
                        </a:rPr>
                        <a:t>Value of the dispute</a:t>
                      </a:r>
                      <a:endParaRPr lang="en-US" sz="1600" b="1">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r>
                        <a:rPr lang="en-US" sz="1600" b="1">
                          <a:effectLst/>
                        </a:rPr>
                        <a:t>Interests of the parties</a:t>
                      </a:r>
                      <a:endParaRPr lang="en-US" sz="1600" b="1">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r>
                        <a:rPr lang="en-US" sz="1600" b="1" dirty="0">
                          <a:effectLst/>
                        </a:rPr>
                        <a:t>Relationship between the parties</a:t>
                      </a:r>
                      <a:endParaRPr lang="en-US" sz="1600" b="1"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r>
              <a:tr h="890721">
                <a:tc>
                  <a:txBody>
                    <a:bodyPr/>
                    <a:lstStyle/>
                    <a:p>
                      <a:pPr marL="0" marR="0" algn="just">
                        <a:lnSpc>
                          <a:spcPts val="1680"/>
                        </a:lnSpc>
                        <a:spcBef>
                          <a:spcPts val="0"/>
                        </a:spcBef>
                        <a:spcAft>
                          <a:spcPts val="375"/>
                        </a:spcAft>
                      </a:pPr>
                      <a:r>
                        <a:rPr lang="en-US" sz="1600" dirty="0">
                          <a:effectLst/>
                        </a:rPr>
                        <a:t>Stage 1: Prepare</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r>
                        <a:rPr lang="en-US" sz="1600" dirty="0">
                          <a:effectLst/>
                        </a:rPr>
                        <a:t>Identify potential value</a:t>
                      </a:r>
                    </a:p>
                    <a:p>
                      <a:pPr marL="0" marR="0" algn="just">
                        <a:spcBef>
                          <a:spcPts val="0"/>
                        </a:spcBef>
                        <a:spcAft>
                          <a:spcPts val="0"/>
                        </a:spcAft>
                      </a:pPr>
                      <a:r>
                        <a:rPr lang="en-US" sz="1000" dirty="0">
                          <a:effectLst/>
                        </a:rPr>
                        <a:t>(And also being aware of conflict, the history leading to the negotiation, the people involved and others)</a:t>
                      </a:r>
                    </a:p>
                    <a:p>
                      <a:pPr marL="0" marR="0" algn="just">
                        <a:lnSpc>
                          <a:spcPts val="1680"/>
                        </a:lnSpc>
                        <a:spcBef>
                          <a:spcPts val="0"/>
                        </a:spcBef>
                        <a:spcAft>
                          <a:spcPts val="375"/>
                        </a:spcAft>
                      </a:pPr>
                      <a:r>
                        <a:rPr lang="en-US" sz="1600" dirty="0">
                          <a:effectLst/>
                        </a:rPr>
                        <a:t> </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r>
                        <a:rPr lang="en-US" sz="1600" dirty="0">
                          <a:effectLst/>
                        </a:rPr>
                        <a:t>Begin to understand interests</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r>
                        <a:rPr lang="en-US" sz="1600" dirty="0">
                          <a:effectLst/>
                        </a:rPr>
                        <a:t>Consider the relationship you want to build.</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r>
              <a:tr h="805882">
                <a:tc>
                  <a:txBody>
                    <a:bodyPr/>
                    <a:lstStyle/>
                    <a:p>
                      <a:pPr marL="0" marR="0" algn="just">
                        <a:lnSpc>
                          <a:spcPct val="115000"/>
                        </a:lnSpc>
                        <a:spcBef>
                          <a:spcPts val="0"/>
                        </a:spcBef>
                        <a:spcAft>
                          <a:spcPts val="1000"/>
                        </a:spcAft>
                      </a:pPr>
                      <a:r>
                        <a:rPr lang="en-US" sz="1600" dirty="0">
                          <a:effectLst/>
                        </a:rPr>
                        <a:t>Stage 2: Information Exchange and Validation</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nchor="b"/>
                </a:tc>
                <a:tc>
                  <a:txBody>
                    <a:bodyPr/>
                    <a:lstStyle/>
                    <a:p>
                      <a:pPr marL="0" marR="0" algn="just">
                        <a:lnSpc>
                          <a:spcPts val="1680"/>
                        </a:lnSpc>
                        <a:spcBef>
                          <a:spcPts val="0"/>
                        </a:spcBef>
                        <a:spcAft>
                          <a:spcPts val="375"/>
                        </a:spcAft>
                      </a:pPr>
                      <a:r>
                        <a:rPr lang="en-US" sz="1600">
                          <a:effectLst/>
                        </a:rPr>
                        <a:t>Discovering and creating value. </a:t>
                      </a:r>
                      <a:br>
                        <a:rPr lang="en-US" sz="1600">
                          <a:effectLst/>
                        </a:rPr>
                      </a:br>
                      <a:r>
                        <a:rPr lang="en-US" sz="1600">
                          <a:effectLst/>
                        </a:rPr>
                        <a:t/>
                      </a:r>
                      <a:br>
                        <a:rPr lang="en-US" sz="1600">
                          <a:effectLst/>
                        </a:rPr>
                      </a:br>
                      <a:endParaRPr lang="en-US" sz="160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r>
                        <a:rPr lang="en-US" sz="1600">
                          <a:effectLst/>
                        </a:rPr>
                        <a:t>Explore options that address interests and Assess interests.</a:t>
                      </a:r>
                      <a:endParaRPr lang="en-US" sz="160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r>
                        <a:rPr lang="en-US" sz="1600" dirty="0">
                          <a:effectLst/>
                        </a:rPr>
                        <a:t>Build relationship and trust</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r>
              <a:tr h="1263338">
                <a:tc>
                  <a:txBody>
                    <a:bodyPr/>
                    <a:lstStyle/>
                    <a:p>
                      <a:pPr marL="0" marR="0" algn="just">
                        <a:lnSpc>
                          <a:spcPts val="1680"/>
                        </a:lnSpc>
                        <a:spcBef>
                          <a:spcPts val="0"/>
                        </a:spcBef>
                        <a:spcAft>
                          <a:spcPts val="375"/>
                        </a:spcAft>
                      </a:pPr>
                      <a:r>
                        <a:rPr lang="en-US" sz="1600">
                          <a:effectLst/>
                        </a:rPr>
                        <a:t>Stage 3: Bargain</a:t>
                      </a:r>
                    </a:p>
                    <a:p>
                      <a:pPr marL="0" marR="0" algn="just">
                        <a:lnSpc>
                          <a:spcPts val="1680"/>
                        </a:lnSpc>
                        <a:spcBef>
                          <a:spcPts val="0"/>
                        </a:spcBef>
                        <a:spcAft>
                          <a:spcPts val="375"/>
                        </a:spcAft>
                      </a:pPr>
                      <a:r>
                        <a:rPr lang="en-US" sz="1600">
                          <a:effectLst/>
                        </a:rPr>
                        <a:t>("give-and-take" stage)</a:t>
                      </a:r>
                      <a:endParaRPr lang="en-US" sz="160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nSpc>
                          <a:spcPct val="115000"/>
                        </a:lnSpc>
                        <a:spcBef>
                          <a:spcPts val="0"/>
                        </a:spcBef>
                        <a:spcAft>
                          <a:spcPts val="1000"/>
                        </a:spcAft>
                      </a:pPr>
                      <a:r>
                        <a:rPr lang="en-US" sz="1600">
                          <a:effectLst/>
                        </a:rPr>
                        <a:t>Continue to create value and distribute value</a:t>
                      </a:r>
                      <a:br>
                        <a:rPr lang="en-US" sz="1600">
                          <a:effectLst/>
                        </a:rPr>
                      </a:br>
                      <a:endParaRPr lang="en-US" sz="160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nSpc>
                          <a:spcPct val="115000"/>
                        </a:lnSpc>
                        <a:spcBef>
                          <a:spcPts val="0"/>
                        </a:spcBef>
                        <a:spcAft>
                          <a:spcPts val="1000"/>
                        </a:spcAft>
                      </a:pPr>
                      <a:r>
                        <a:rPr lang="en-US" sz="1600" dirty="0">
                          <a:effectLst/>
                        </a:rPr>
                        <a:t>Address interests</a:t>
                      </a:r>
                      <a:br>
                        <a:rPr lang="en-US" sz="1600" dirty="0">
                          <a:effectLst/>
                        </a:rPr>
                      </a:b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c>
                  <a:txBody>
                    <a:bodyPr/>
                    <a:lstStyle/>
                    <a:p>
                      <a:pPr marL="0" marR="0">
                        <a:lnSpc>
                          <a:spcPct val="115000"/>
                        </a:lnSpc>
                        <a:spcBef>
                          <a:spcPts val="0"/>
                        </a:spcBef>
                        <a:spcAft>
                          <a:spcPts val="1000"/>
                        </a:spcAft>
                      </a:pPr>
                      <a:r>
                        <a:rPr lang="en-US" sz="1600" dirty="0">
                          <a:effectLst/>
                        </a:rPr>
                        <a:t>Make and manage concessions (discounts). </a:t>
                      </a:r>
                    </a:p>
                    <a:p>
                      <a:pPr marL="0" marR="0">
                        <a:lnSpc>
                          <a:spcPct val="115000"/>
                        </a:lnSpc>
                        <a:spcBef>
                          <a:spcPts val="0"/>
                        </a:spcBef>
                        <a:spcAft>
                          <a:spcPts val="1000"/>
                        </a:spcAft>
                      </a:pPr>
                      <a:r>
                        <a:rPr lang="en-US" sz="1000" dirty="0" smtClean="0">
                          <a:effectLst/>
                        </a:rPr>
                        <a:t>(Negotiators</a:t>
                      </a:r>
                      <a:r>
                        <a:rPr lang="en-US" sz="1000" dirty="0">
                          <a:effectLst/>
                        </a:rPr>
                        <a:t>’ finely tuned communication skills and behavioral skills, by excluding wrong emotions, matter greatly here</a:t>
                      </a:r>
                      <a:r>
                        <a:rPr lang="en-US" sz="1000" dirty="0" smtClean="0">
                          <a:effectLst/>
                        </a:rPr>
                        <a:t>.)</a:t>
                      </a:r>
                      <a:endParaRPr lang="en-US" sz="10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tc>
              </a:tr>
              <a:tr h="772698">
                <a:tc>
                  <a:txBody>
                    <a:bodyPr/>
                    <a:lstStyle/>
                    <a:p>
                      <a:pPr marL="0" marR="0" algn="just">
                        <a:lnSpc>
                          <a:spcPct val="115000"/>
                        </a:lnSpc>
                        <a:spcBef>
                          <a:spcPts val="0"/>
                        </a:spcBef>
                        <a:spcAft>
                          <a:spcPts val="1000"/>
                        </a:spcAft>
                      </a:pPr>
                      <a:r>
                        <a:rPr lang="en-US" sz="1600">
                          <a:effectLst/>
                        </a:rPr>
                        <a:t>Stage 4: Conclude</a:t>
                      </a:r>
                    </a:p>
                    <a:p>
                      <a:pPr marL="0" marR="0" algn="just">
                        <a:lnSpc>
                          <a:spcPct val="115000"/>
                        </a:lnSpc>
                        <a:spcBef>
                          <a:spcPts val="0"/>
                        </a:spcBef>
                        <a:spcAft>
                          <a:spcPts val="1000"/>
                        </a:spcAft>
                      </a:pPr>
                      <a:r>
                        <a:rPr lang="en-US" sz="1600">
                          <a:effectLst/>
                        </a:rPr>
                        <a:t>(Agreement Stage)</a:t>
                      </a:r>
                      <a:endParaRPr lang="en-US" sz="160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nchor="b"/>
                </a:tc>
                <a:tc>
                  <a:txBody>
                    <a:bodyPr/>
                    <a:lstStyle/>
                    <a:p>
                      <a:pPr marL="0" marR="0" algn="just">
                        <a:lnSpc>
                          <a:spcPct val="115000"/>
                        </a:lnSpc>
                        <a:spcBef>
                          <a:spcPts val="0"/>
                        </a:spcBef>
                        <a:spcAft>
                          <a:spcPts val="1000"/>
                        </a:spcAft>
                      </a:pPr>
                      <a:r>
                        <a:rPr lang="en-US" sz="1600">
                          <a:effectLst/>
                        </a:rPr>
                        <a:t>Capture value</a:t>
                      </a:r>
                      <a:br>
                        <a:rPr lang="en-US" sz="1600">
                          <a:effectLst/>
                        </a:rPr>
                      </a:br>
                      <a:endParaRPr lang="en-US" sz="160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nchor="b"/>
                </a:tc>
                <a:tc>
                  <a:txBody>
                    <a:bodyPr/>
                    <a:lstStyle/>
                    <a:p>
                      <a:pPr marL="0" marR="0" algn="just">
                        <a:lnSpc>
                          <a:spcPct val="115000"/>
                        </a:lnSpc>
                        <a:spcBef>
                          <a:spcPts val="0"/>
                        </a:spcBef>
                        <a:spcAft>
                          <a:spcPts val="1000"/>
                        </a:spcAft>
                      </a:pPr>
                      <a:r>
                        <a:rPr lang="en-US" sz="1600" dirty="0">
                          <a:effectLst/>
                        </a:rPr>
                        <a:t>Confirm interests have been met. </a:t>
                      </a:r>
                      <a:r>
                        <a:rPr lang="en-US" sz="1000" dirty="0" smtClean="0">
                          <a:effectLst/>
                        </a:rPr>
                        <a:t>(This </a:t>
                      </a:r>
                      <a:r>
                        <a:rPr lang="en-US" sz="1000" dirty="0">
                          <a:effectLst/>
                        </a:rPr>
                        <a:t>is the time to put down in writing the common interests and time for agreement</a:t>
                      </a:r>
                      <a:r>
                        <a:rPr lang="en-US" sz="1000" dirty="0" smtClean="0">
                          <a:effectLst/>
                        </a:rPr>
                        <a:t>.)</a:t>
                      </a:r>
                      <a:endParaRPr lang="en-US" sz="10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nchor="b"/>
                </a:tc>
                <a:tc>
                  <a:txBody>
                    <a:bodyPr/>
                    <a:lstStyle/>
                    <a:p>
                      <a:pPr marL="0" marR="0" algn="just">
                        <a:lnSpc>
                          <a:spcPct val="115000"/>
                        </a:lnSpc>
                        <a:spcBef>
                          <a:spcPts val="0"/>
                        </a:spcBef>
                        <a:spcAft>
                          <a:spcPts val="1000"/>
                        </a:spcAft>
                      </a:pPr>
                      <a:r>
                        <a:rPr lang="en-US" sz="1600">
                          <a:effectLst/>
                        </a:rPr>
                        <a:t>Thank them– even when no agreement is reached.</a:t>
                      </a:r>
                      <a:endParaRPr lang="en-US" sz="160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nchor="b"/>
                </a:tc>
              </a:tr>
              <a:tr h="356867">
                <a:tc>
                  <a:txBody>
                    <a:bodyPr/>
                    <a:lstStyle/>
                    <a:p>
                      <a:pPr marL="0" marR="0" algn="just">
                        <a:lnSpc>
                          <a:spcPct val="115000"/>
                        </a:lnSpc>
                        <a:spcBef>
                          <a:spcPts val="0"/>
                        </a:spcBef>
                        <a:spcAft>
                          <a:spcPts val="1000"/>
                        </a:spcAft>
                      </a:pPr>
                      <a:r>
                        <a:rPr lang="en-US" sz="1600" dirty="0">
                          <a:effectLst/>
                        </a:rPr>
                        <a:t>Stage 5: Execute</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nchor="b"/>
                </a:tc>
                <a:tc>
                  <a:txBody>
                    <a:bodyPr/>
                    <a:lstStyle/>
                    <a:p>
                      <a:pPr marL="0" marR="0" algn="just">
                        <a:lnSpc>
                          <a:spcPct val="115000"/>
                        </a:lnSpc>
                        <a:spcBef>
                          <a:spcPts val="0"/>
                        </a:spcBef>
                        <a:spcAft>
                          <a:spcPts val="1000"/>
                        </a:spcAft>
                      </a:pPr>
                      <a:r>
                        <a:rPr lang="en-US" sz="1600">
                          <a:effectLst/>
                        </a:rPr>
                        <a:t>Expand value</a:t>
                      </a:r>
                      <a:br>
                        <a:rPr lang="en-US" sz="1600">
                          <a:effectLst/>
                        </a:rPr>
                      </a:br>
                      <a:endParaRPr lang="en-US" sz="160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nchor="b"/>
                </a:tc>
                <a:tc>
                  <a:txBody>
                    <a:bodyPr/>
                    <a:lstStyle/>
                    <a:p>
                      <a:pPr marL="0" marR="0" algn="just">
                        <a:lnSpc>
                          <a:spcPct val="115000"/>
                        </a:lnSpc>
                        <a:spcBef>
                          <a:spcPts val="0"/>
                        </a:spcBef>
                        <a:spcAft>
                          <a:spcPts val="1000"/>
                        </a:spcAft>
                      </a:pPr>
                      <a:r>
                        <a:rPr lang="en-US" sz="1600" dirty="0">
                          <a:effectLst/>
                        </a:rPr>
                        <a:t>Addressing changing interests</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nchor="b"/>
                </a:tc>
                <a:tc>
                  <a:txBody>
                    <a:bodyPr/>
                    <a:lstStyle/>
                    <a:p>
                      <a:pPr marL="0" marR="0" algn="just">
                        <a:lnSpc>
                          <a:spcPct val="115000"/>
                        </a:lnSpc>
                        <a:spcBef>
                          <a:spcPts val="0"/>
                        </a:spcBef>
                        <a:spcAft>
                          <a:spcPts val="1000"/>
                        </a:spcAft>
                      </a:pPr>
                      <a:r>
                        <a:rPr lang="en-US" sz="1600" dirty="0" smtClean="0">
                          <a:effectLst/>
                        </a:rPr>
                        <a:t>Strengthen </a:t>
                      </a:r>
                      <a:r>
                        <a:rPr lang="en-US" sz="1600" dirty="0">
                          <a:effectLst/>
                        </a:rPr>
                        <a:t>relationships</a:t>
                      </a:r>
                      <a:endParaRPr lang="en-US" sz="1600" dirty="0">
                        <a:effectLst/>
                        <a:latin typeface="Calibri" panose="020F0502020204030204" pitchFamily="34" charset="0"/>
                        <a:ea typeface="Calibri" panose="020F0502020204030204" pitchFamily="34" charset="0"/>
                        <a:cs typeface="Vrinda" panose="02000500000000020004" pitchFamily="2" charset="0"/>
                      </a:endParaRPr>
                    </a:p>
                  </a:txBody>
                  <a:tcPr marL="53429" marR="53429" marT="0" marB="0" anchor="b"/>
                </a:tc>
              </a:tr>
            </a:tbl>
          </a:graphicData>
        </a:graphic>
      </p:graphicFrame>
      <p:sp>
        <p:nvSpPr>
          <p:cNvPr id="6" name="Title 5"/>
          <p:cNvSpPr>
            <a:spLocks noGrp="1"/>
          </p:cNvSpPr>
          <p:nvPr>
            <p:ph type="title"/>
          </p:nvPr>
        </p:nvSpPr>
        <p:spPr/>
        <p:txBody>
          <a:bodyPr>
            <a:normAutofit/>
          </a:bodyPr>
          <a:lstStyle/>
          <a:p>
            <a:r>
              <a:rPr lang="en-US" sz="800" dirty="0" smtClean="0"/>
              <a:t>.</a:t>
            </a:r>
            <a:endParaRPr lang="en-US" sz="800" dirty="0"/>
          </a:p>
        </p:txBody>
      </p:sp>
      <p:sp>
        <p:nvSpPr>
          <p:cNvPr id="2" name="Slide Number Placeholder 1"/>
          <p:cNvSpPr>
            <a:spLocks noGrp="1"/>
          </p:cNvSpPr>
          <p:nvPr>
            <p:ph type="sldNum" sz="quarter" idx="12"/>
          </p:nvPr>
        </p:nvSpPr>
        <p:spPr/>
        <p:txBody>
          <a:bodyPr/>
          <a:lstStyle/>
          <a:p>
            <a:fld id="{CB0064AB-2946-4EE5-A03F-11ED4BDCC6A8}" type="slidenum">
              <a:rPr lang="en-US" smtClean="0"/>
              <a:pPr/>
              <a:t>50</a:t>
            </a:fld>
            <a:endParaRPr lang="en-US"/>
          </a:p>
        </p:txBody>
      </p:sp>
    </p:spTree>
    <p:extLst>
      <p:ext uri="{BB962C8B-B14F-4D97-AF65-F5344CB8AC3E}">
        <p14:creationId xmlns="" xmlns:p14="http://schemas.microsoft.com/office/powerpoint/2010/main" val="3014404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r>
              <a:rPr lang="en-US" sz="3400" dirty="0" smtClean="0">
                <a:latin typeface="Georgia" panose="02040502050405020303" pitchFamily="18" charset="0"/>
              </a:rPr>
              <a:t>    Stages of negotiation are expressed separately:</a:t>
            </a:r>
            <a:endParaRPr lang="en-US" sz="3400" dirty="0">
              <a:latin typeface="Georgia" panose="02040502050405020303"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51</a:t>
            </a:fld>
            <a:endParaRPr lang="en-US"/>
          </a:p>
        </p:txBody>
      </p:sp>
    </p:spTree>
    <p:extLst>
      <p:ext uri="{BB962C8B-B14F-4D97-AF65-F5344CB8AC3E}">
        <p14:creationId xmlns="" xmlns:p14="http://schemas.microsoft.com/office/powerpoint/2010/main" val="22925091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 xmlns:p14="http://schemas.microsoft.com/office/powerpoint/2010/main" val="2318856031"/>
              </p:ext>
            </p:extLst>
          </p:nvPr>
        </p:nvGraphicFramePr>
        <p:xfrm>
          <a:off x="631064" y="785611"/>
          <a:ext cx="10972802" cy="5622027"/>
        </p:xfrm>
        <a:graphic>
          <a:graphicData uri="http://schemas.openxmlformats.org/drawingml/2006/table">
            <a:tbl>
              <a:tblPr firstRow="1" firstCol="1" bandRow="1">
                <a:tableStyleId>{5C22544A-7EE6-4342-B048-85BDC9FD1C3A}</a:tableStyleId>
              </a:tblPr>
              <a:tblGrid>
                <a:gridCol w="2071839"/>
                <a:gridCol w="3079711"/>
                <a:gridCol w="3026535"/>
                <a:gridCol w="2794717"/>
              </a:tblGrid>
              <a:tr h="996029">
                <a:tc gridSpan="4">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STAGE-1  FROM FIVE </a:t>
                      </a:r>
                      <a:r>
                        <a:rPr lang="en-US" sz="2000" dirty="0">
                          <a:effectLst/>
                          <a:latin typeface="Georgia" panose="02040502050405020303" pitchFamily="18" charset="0"/>
                        </a:rPr>
                        <a:t>STAGES OF A NEGOTIATION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                                                                                   </a:t>
                      </a:r>
                      <a:endParaRPr lang="en-US" sz="2000"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c hMerge="1">
                  <a:txBody>
                    <a:bodyPr/>
                    <a:lstStyle/>
                    <a:p>
                      <a:endParaRPr lang="en-US"/>
                    </a:p>
                  </a:txBody>
                  <a:tcPr/>
                </a:tc>
              </a:tr>
              <a:tr h="974439">
                <a:tc rowSpan="2">
                  <a:txBody>
                    <a:bodyPr/>
                    <a:lstStyle/>
                    <a:p>
                      <a:pPr marL="0" marR="0" algn="just">
                        <a:lnSpc>
                          <a:spcPts val="1680"/>
                        </a:lnSpc>
                        <a:spcBef>
                          <a:spcPts val="0"/>
                        </a:spcBef>
                        <a:spcAft>
                          <a:spcPts val="375"/>
                        </a:spcAft>
                      </a:pPr>
                      <a:r>
                        <a:rPr lang="en-US" sz="2000" b="1">
                          <a:effectLst/>
                          <a:latin typeface="Georgia" panose="02040502050405020303" pitchFamily="18" charset="0"/>
                        </a:rPr>
                        <a:t> </a:t>
                      </a:r>
                    </a:p>
                    <a:p>
                      <a:pPr marL="0" marR="0" algn="just">
                        <a:lnSpc>
                          <a:spcPts val="1680"/>
                        </a:lnSpc>
                        <a:spcBef>
                          <a:spcPts val="0"/>
                        </a:spcBef>
                        <a:spcAft>
                          <a:spcPts val="375"/>
                        </a:spcAft>
                      </a:pPr>
                      <a:r>
                        <a:rPr lang="en-US" sz="2000" b="1">
                          <a:effectLst/>
                          <a:latin typeface="Georgia" panose="02040502050405020303" pitchFamily="18" charset="0"/>
                        </a:rPr>
                        <a:t>     STAGES </a:t>
                      </a:r>
                      <a:endParaRPr lang="en-US" sz="2000" b="1">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gridSpan="3">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r>
                        <a:rPr lang="en-US" sz="2000" dirty="0" smtClean="0">
                          <a:effectLst/>
                          <a:latin typeface="Georgia" panose="02040502050405020303" pitchFamily="18" charset="0"/>
                        </a:rPr>
                        <a:t>                      </a:t>
                      </a:r>
                    </a:p>
                    <a:p>
                      <a:pPr marL="0" marR="0" algn="just">
                        <a:lnSpc>
                          <a:spcPts val="1680"/>
                        </a:lnSpc>
                        <a:spcBef>
                          <a:spcPts val="0"/>
                        </a:spcBef>
                        <a:spcAft>
                          <a:spcPts val="375"/>
                        </a:spcAft>
                      </a:pPr>
                      <a:r>
                        <a:rPr lang="en-US" sz="2000" b="1" dirty="0" smtClean="0">
                          <a:effectLst/>
                          <a:latin typeface="Georgia" panose="02040502050405020303" pitchFamily="18" charset="0"/>
                        </a:rPr>
                        <a:t>                     CONCERNS  </a:t>
                      </a:r>
                      <a:r>
                        <a:rPr lang="en-US" sz="2000" b="1" dirty="0">
                          <a:effectLst/>
                          <a:latin typeface="Georgia" panose="02040502050405020303" pitchFamily="18" charset="0"/>
                        </a:rPr>
                        <a:t>OF  THE  STAGES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r>
              <a:tr h="898641">
                <a:tc vMerge="1">
                  <a:txBody>
                    <a:bodyPr/>
                    <a:lstStyle/>
                    <a:p>
                      <a:endParaRPr lang="en-US"/>
                    </a:p>
                  </a:txBody>
                  <a:tcPr/>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Value </a:t>
                      </a:r>
                      <a:r>
                        <a:rPr lang="en-US" sz="2000" b="1" dirty="0">
                          <a:effectLst/>
                          <a:latin typeface="Georgia" panose="02040502050405020303" pitchFamily="18" charset="0"/>
                        </a:rPr>
                        <a:t>of the dispute</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Interests </a:t>
                      </a:r>
                      <a:r>
                        <a:rPr lang="en-US" sz="2000" b="1" dirty="0">
                          <a:effectLst/>
                          <a:latin typeface="Georgia" panose="02040502050405020303" pitchFamily="18" charset="0"/>
                        </a:rPr>
                        <a:t>of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Relationship </a:t>
                      </a:r>
                      <a:r>
                        <a:rPr lang="en-US" sz="2000" b="1" dirty="0">
                          <a:effectLst/>
                          <a:latin typeface="Georgia" panose="02040502050405020303" pitchFamily="18" charset="0"/>
                        </a:rPr>
                        <a:t>between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r>
              <a:tr h="2752918">
                <a:tc>
                  <a:txBody>
                    <a:bodyPr/>
                    <a:lstStyle/>
                    <a:p>
                      <a:pPr marL="0" marR="0" algn="just">
                        <a:lnSpc>
                          <a:spcPts val="1680"/>
                        </a:lnSpc>
                        <a:spcBef>
                          <a:spcPts val="0"/>
                        </a:spcBef>
                        <a:spcAft>
                          <a:spcPts val="375"/>
                        </a:spcAft>
                      </a:pPr>
                      <a:endParaRPr lang="en-US" sz="2000" dirty="0" smtClean="0">
                        <a:effectLst/>
                        <a:latin typeface="Georgia" panose="02040502050405020303" pitchFamily="18" charset="0"/>
                      </a:endParaRPr>
                    </a:p>
                    <a:p>
                      <a:pPr marL="0" marR="0" algn="just">
                        <a:lnSpc>
                          <a:spcPts val="1680"/>
                        </a:lnSpc>
                        <a:spcBef>
                          <a:spcPts val="0"/>
                        </a:spcBef>
                        <a:spcAft>
                          <a:spcPts val="375"/>
                        </a:spcAft>
                      </a:pP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600" dirty="0" smtClean="0">
                          <a:effectLst/>
                          <a:latin typeface="Georgia" panose="02040502050405020303" pitchFamily="18" charset="0"/>
                        </a:rPr>
                        <a:t>Stage-1</a:t>
                      </a:r>
                      <a:r>
                        <a:rPr lang="en-US" sz="2600" dirty="0">
                          <a:effectLst/>
                          <a:latin typeface="Georgia" panose="02040502050405020303" pitchFamily="18" charset="0"/>
                        </a:rPr>
                        <a:t>: </a:t>
                      </a:r>
                      <a:endParaRPr lang="en-US" sz="2600" dirty="0" smtClean="0">
                        <a:effectLst/>
                        <a:latin typeface="Georgia" panose="02040502050405020303" pitchFamily="18" charset="0"/>
                      </a:endParaRPr>
                    </a:p>
                    <a:p>
                      <a:pPr marL="0" marR="0" algn="just">
                        <a:lnSpc>
                          <a:spcPts val="1680"/>
                        </a:lnSpc>
                        <a:spcBef>
                          <a:spcPts val="0"/>
                        </a:spcBef>
                        <a:spcAft>
                          <a:spcPts val="375"/>
                        </a:spcAft>
                      </a:pPr>
                      <a:endParaRPr lang="en-US" sz="2600" dirty="0" smtClean="0">
                        <a:effectLst/>
                        <a:latin typeface="Georgia" panose="02040502050405020303" pitchFamily="18" charset="0"/>
                      </a:endParaRPr>
                    </a:p>
                    <a:p>
                      <a:pPr marL="0" marR="0" algn="just">
                        <a:lnSpc>
                          <a:spcPts val="1680"/>
                        </a:lnSpc>
                        <a:spcBef>
                          <a:spcPts val="0"/>
                        </a:spcBef>
                        <a:spcAft>
                          <a:spcPts val="375"/>
                        </a:spcAft>
                      </a:pPr>
                      <a:r>
                        <a:rPr lang="en-US" sz="2600" dirty="0" smtClean="0">
                          <a:effectLst/>
                          <a:latin typeface="Georgia" panose="02040502050405020303" pitchFamily="18" charset="0"/>
                        </a:rPr>
                        <a:t>Prepare</a:t>
                      </a:r>
                      <a:endParaRPr lang="en-US" sz="2600"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Identify </a:t>
                      </a:r>
                      <a:r>
                        <a:rPr lang="en-US" sz="2000" dirty="0">
                          <a:effectLst/>
                          <a:latin typeface="Georgia" panose="02040502050405020303" pitchFamily="18" charset="0"/>
                        </a:rPr>
                        <a:t>potential value</a:t>
                      </a:r>
                    </a:p>
                    <a:p>
                      <a:pPr marL="0" marR="0" algn="just">
                        <a:spcBef>
                          <a:spcPts val="0"/>
                        </a:spcBef>
                        <a:spcAft>
                          <a:spcPts val="0"/>
                        </a:spcAft>
                      </a:pPr>
                      <a:r>
                        <a:rPr lang="en-US" sz="2000" dirty="0">
                          <a:effectLst/>
                          <a:latin typeface="Georgia" panose="02040502050405020303" pitchFamily="18" charset="0"/>
                        </a:rPr>
                        <a:t>(And also being aware of conflict, the history leading to the negotiation, the people involved and others)</a:t>
                      </a:r>
                    </a:p>
                    <a:p>
                      <a:pPr marL="0" marR="0" algn="just">
                        <a:lnSpc>
                          <a:spcPts val="1680"/>
                        </a:lnSpc>
                        <a:spcBef>
                          <a:spcPts val="0"/>
                        </a:spcBef>
                        <a:spcAft>
                          <a:spcPts val="375"/>
                        </a:spcAft>
                      </a:pPr>
                      <a:r>
                        <a:rPr lang="en-US" sz="2000" dirty="0">
                          <a:effectLst/>
                          <a:latin typeface="Georgia" panose="02040502050405020303" pitchFamily="18" charset="0"/>
                        </a:rPr>
                        <a:t> </a:t>
                      </a:r>
                      <a:endParaRPr lang="en-US" sz="2000"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Begin </a:t>
                      </a:r>
                      <a:r>
                        <a:rPr lang="en-US" sz="2000" dirty="0">
                          <a:effectLst/>
                          <a:latin typeface="Georgia" panose="02040502050405020303" pitchFamily="18" charset="0"/>
                        </a:rPr>
                        <a:t>to understand interests</a:t>
                      </a:r>
                      <a:endParaRPr lang="en-US" sz="2000"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Consider </a:t>
                      </a:r>
                      <a:r>
                        <a:rPr lang="en-US" sz="2000" dirty="0">
                          <a:effectLst/>
                          <a:latin typeface="Georgia" panose="02040502050405020303" pitchFamily="18" charset="0"/>
                        </a:rPr>
                        <a:t>the relationship you want to build.</a:t>
                      </a:r>
                      <a:endParaRPr lang="en-US" sz="2000"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r>
            </a:tbl>
          </a:graphicData>
        </a:graphic>
      </p:graphicFrame>
      <p:sp>
        <p:nvSpPr>
          <p:cNvPr id="6" name="Title 5"/>
          <p:cNvSpPr>
            <a:spLocks noGrp="1"/>
          </p:cNvSpPr>
          <p:nvPr>
            <p:ph type="title"/>
          </p:nvPr>
        </p:nvSpPr>
        <p:spPr/>
        <p:txBody>
          <a:bodyPr>
            <a:normAutofit/>
          </a:bodyPr>
          <a:lstStyle/>
          <a:p>
            <a:r>
              <a:rPr lang="en-US" sz="800" dirty="0" smtClean="0"/>
              <a:t>.</a:t>
            </a:r>
            <a:endParaRPr lang="en-US" sz="800" dirty="0"/>
          </a:p>
        </p:txBody>
      </p:sp>
      <p:sp>
        <p:nvSpPr>
          <p:cNvPr id="2" name="Slide Number Placeholder 1"/>
          <p:cNvSpPr>
            <a:spLocks noGrp="1"/>
          </p:cNvSpPr>
          <p:nvPr>
            <p:ph type="sldNum" sz="quarter" idx="12"/>
          </p:nvPr>
        </p:nvSpPr>
        <p:spPr/>
        <p:txBody>
          <a:bodyPr/>
          <a:lstStyle/>
          <a:p>
            <a:fld id="{CB0064AB-2946-4EE5-A03F-11ED4BDCC6A8}" type="slidenum">
              <a:rPr lang="en-US" smtClean="0"/>
              <a:pPr/>
              <a:t>52</a:t>
            </a:fld>
            <a:endParaRPr lang="en-US"/>
          </a:p>
        </p:txBody>
      </p:sp>
    </p:spTree>
    <p:extLst>
      <p:ext uri="{BB962C8B-B14F-4D97-AF65-F5344CB8AC3E}">
        <p14:creationId xmlns="" xmlns:p14="http://schemas.microsoft.com/office/powerpoint/2010/main" val="7292326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 xmlns:p14="http://schemas.microsoft.com/office/powerpoint/2010/main" val="2737933116"/>
              </p:ext>
            </p:extLst>
          </p:nvPr>
        </p:nvGraphicFramePr>
        <p:xfrm>
          <a:off x="631064" y="785611"/>
          <a:ext cx="10972802" cy="5622027"/>
        </p:xfrm>
        <a:graphic>
          <a:graphicData uri="http://schemas.openxmlformats.org/drawingml/2006/table">
            <a:tbl>
              <a:tblPr firstRow="1" firstCol="1" bandRow="1">
                <a:tableStyleId>{5C22544A-7EE6-4342-B048-85BDC9FD1C3A}</a:tableStyleId>
              </a:tblPr>
              <a:tblGrid>
                <a:gridCol w="2071839"/>
                <a:gridCol w="3079711"/>
                <a:gridCol w="3026535"/>
                <a:gridCol w="2794717"/>
              </a:tblGrid>
              <a:tr h="996029">
                <a:tc gridSpan="4">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STAGE-1  FROM FIVE </a:t>
                      </a:r>
                      <a:r>
                        <a:rPr lang="en-US" sz="2000" dirty="0">
                          <a:effectLst/>
                          <a:latin typeface="Georgia" panose="02040502050405020303" pitchFamily="18" charset="0"/>
                        </a:rPr>
                        <a:t>STAGES OF A NEGOTIATION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                                                                                   </a:t>
                      </a:r>
                      <a:endParaRPr lang="en-US" sz="2000"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c hMerge="1">
                  <a:txBody>
                    <a:bodyPr/>
                    <a:lstStyle/>
                    <a:p>
                      <a:endParaRPr lang="en-US"/>
                    </a:p>
                  </a:txBody>
                  <a:tcPr/>
                </a:tc>
              </a:tr>
              <a:tr h="974439">
                <a:tc rowSpan="2">
                  <a:txBody>
                    <a:bodyPr/>
                    <a:lstStyle/>
                    <a:p>
                      <a:pPr marL="0" marR="0" algn="just">
                        <a:lnSpc>
                          <a:spcPts val="1680"/>
                        </a:lnSpc>
                        <a:spcBef>
                          <a:spcPts val="0"/>
                        </a:spcBef>
                        <a:spcAft>
                          <a:spcPts val="375"/>
                        </a:spcAft>
                      </a:pPr>
                      <a:r>
                        <a:rPr lang="en-US" sz="2000" b="1">
                          <a:effectLst/>
                          <a:latin typeface="Georgia" panose="02040502050405020303" pitchFamily="18" charset="0"/>
                        </a:rPr>
                        <a:t> </a:t>
                      </a:r>
                    </a:p>
                    <a:p>
                      <a:pPr marL="0" marR="0" algn="just">
                        <a:lnSpc>
                          <a:spcPts val="1680"/>
                        </a:lnSpc>
                        <a:spcBef>
                          <a:spcPts val="0"/>
                        </a:spcBef>
                        <a:spcAft>
                          <a:spcPts val="375"/>
                        </a:spcAft>
                      </a:pPr>
                      <a:r>
                        <a:rPr lang="en-US" sz="2000" b="1">
                          <a:effectLst/>
                          <a:latin typeface="Georgia" panose="02040502050405020303" pitchFamily="18" charset="0"/>
                        </a:rPr>
                        <a:t>     STAGES </a:t>
                      </a:r>
                      <a:endParaRPr lang="en-US" sz="2000" b="1">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gridSpan="3">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r>
                        <a:rPr lang="en-US" sz="2000" dirty="0" smtClean="0">
                          <a:effectLst/>
                          <a:latin typeface="Georgia" panose="02040502050405020303" pitchFamily="18" charset="0"/>
                        </a:rPr>
                        <a:t>                      </a:t>
                      </a:r>
                    </a:p>
                    <a:p>
                      <a:pPr marL="0" marR="0" algn="just">
                        <a:lnSpc>
                          <a:spcPts val="1680"/>
                        </a:lnSpc>
                        <a:spcBef>
                          <a:spcPts val="0"/>
                        </a:spcBef>
                        <a:spcAft>
                          <a:spcPts val="375"/>
                        </a:spcAft>
                      </a:pPr>
                      <a:r>
                        <a:rPr lang="en-US" sz="2000" b="1" dirty="0" smtClean="0">
                          <a:effectLst/>
                          <a:latin typeface="Georgia" panose="02040502050405020303" pitchFamily="18" charset="0"/>
                        </a:rPr>
                        <a:t>                     CONCERNS  </a:t>
                      </a:r>
                      <a:r>
                        <a:rPr lang="en-US" sz="2000" b="1" dirty="0">
                          <a:effectLst/>
                          <a:latin typeface="Georgia" panose="02040502050405020303" pitchFamily="18" charset="0"/>
                        </a:rPr>
                        <a:t>OF  THE  STAGES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r>
              <a:tr h="898641">
                <a:tc vMerge="1">
                  <a:txBody>
                    <a:bodyPr/>
                    <a:lstStyle/>
                    <a:p>
                      <a:endParaRPr lang="en-US"/>
                    </a:p>
                  </a:txBody>
                  <a:tcPr/>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Value </a:t>
                      </a:r>
                      <a:r>
                        <a:rPr lang="en-US" sz="2000" b="1" dirty="0">
                          <a:effectLst/>
                          <a:latin typeface="Georgia" panose="02040502050405020303" pitchFamily="18" charset="0"/>
                        </a:rPr>
                        <a:t>of the dispute</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Interests </a:t>
                      </a:r>
                      <a:r>
                        <a:rPr lang="en-US" sz="2000" b="1" dirty="0">
                          <a:effectLst/>
                          <a:latin typeface="Georgia" panose="02040502050405020303" pitchFamily="18" charset="0"/>
                        </a:rPr>
                        <a:t>of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Relationship </a:t>
                      </a:r>
                      <a:r>
                        <a:rPr lang="en-US" sz="2000" b="1" dirty="0">
                          <a:effectLst/>
                          <a:latin typeface="Georgia" panose="02040502050405020303" pitchFamily="18" charset="0"/>
                        </a:rPr>
                        <a:t>between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r>
              <a:tr h="2752918">
                <a:tc>
                  <a:txBody>
                    <a:bodyPr/>
                    <a:lstStyle/>
                    <a:p>
                      <a:pPr marL="0" marR="0" algn="just">
                        <a:lnSpc>
                          <a:spcPct val="115000"/>
                        </a:lnSpc>
                        <a:spcBef>
                          <a:spcPts val="0"/>
                        </a:spcBef>
                        <a:spcAft>
                          <a:spcPts val="1000"/>
                        </a:spcAft>
                      </a:pPr>
                      <a:r>
                        <a:rPr lang="en-US" sz="2400" dirty="0">
                          <a:solidFill>
                            <a:schemeClr val="bg1"/>
                          </a:solidFill>
                          <a:effectLst/>
                          <a:latin typeface="Georgia" panose="02040502050405020303" pitchFamily="18" charset="0"/>
                          <a:ea typeface="Calibri" panose="020F0502020204030204" pitchFamily="34" charset="0"/>
                          <a:cs typeface="Vrinda" panose="02000500000000020004" pitchFamily="2" charset="0"/>
                        </a:rPr>
                        <a:t>Stage 2: Information Exchange and Validation</a:t>
                      </a:r>
                    </a:p>
                  </a:txBody>
                  <a:tcPr marL="68580" marR="68580" marT="0" marB="0" anchor="b"/>
                </a:tc>
                <a:tc>
                  <a:txBody>
                    <a:bodyPr/>
                    <a:lstStyle/>
                    <a:p>
                      <a:pPr marL="0" marR="0" algn="just">
                        <a:lnSpc>
                          <a:spcPts val="1680"/>
                        </a:lnSpc>
                        <a:spcBef>
                          <a:spcPts val="0"/>
                        </a:spcBef>
                        <a:spcAft>
                          <a:spcPts val="375"/>
                        </a:spcAft>
                      </a:pPr>
                      <a:endPar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endPar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r>
                        <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Discovering </a:t>
                      </a: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and creating value. </a:t>
                      </a:r>
                      <a:b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b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
                      </a:r>
                      <a:b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br>
                      <a:endPar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txBody>
                  <a:tcPr marL="68580" marR="68580" marT="0" marB="0"/>
                </a:tc>
                <a:tc>
                  <a:txBody>
                    <a:bodyPr/>
                    <a:lstStyle/>
                    <a:p>
                      <a:pPr marL="0" marR="0" algn="just">
                        <a:lnSpc>
                          <a:spcPts val="1680"/>
                        </a:lnSpc>
                        <a:spcBef>
                          <a:spcPts val="0"/>
                        </a:spcBef>
                        <a:spcAft>
                          <a:spcPts val="375"/>
                        </a:spcAft>
                      </a:pPr>
                      <a:endPar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endPar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r>
                        <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Explore </a:t>
                      </a: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options that address interests and Assess interests.</a:t>
                      </a:r>
                    </a:p>
                  </a:txBody>
                  <a:tcPr marL="68580" marR="68580" marT="0" marB="0"/>
                </a:tc>
                <a:tc>
                  <a:txBody>
                    <a:bodyPr/>
                    <a:lstStyle/>
                    <a:p>
                      <a:pPr marL="0" marR="0" algn="just">
                        <a:lnSpc>
                          <a:spcPts val="1680"/>
                        </a:lnSpc>
                        <a:spcBef>
                          <a:spcPts val="0"/>
                        </a:spcBef>
                        <a:spcAft>
                          <a:spcPts val="375"/>
                        </a:spcAft>
                      </a:pPr>
                      <a:endPar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endPar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r>
                        <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Build </a:t>
                      </a: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relationship and trust</a:t>
                      </a:r>
                    </a:p>
                  </a:txBody>
                  <a:tcPr marL="68580" marR="68580" marT="0" marB="0"/>
                </a:tc>
              </a:tr>
            </a:tbl>
          </a:graphicData>
        </a:graphic>
      </p:graphicFrame>
      <p:sp>
        <p:nvSpPr>
          <p:cNvPr id="6" name="Title 5"/>
          <p:cNvSpPr>
            <a:spLocks noGrp="1"/>
          </p:cNvSpPr>
          <p:nvPr>
            <p:ph type="title"/>
          </p:nvPr>
        </p:nvSpPr>
        <p:spPr/>
        <p:txBody>
          <a:bodyPr>
            <a:normAutofit/>
          </a:bodyPr>
          <a:lstStyle/>
          <a:p>
            <a:r>
              <a:rPr lang="en-US" sz="800" dirty="0" smtClean="0"/>
              <a:t>.</a:t>
            </a:r>
            <a:endParaRPr lang="en-US" sz="800" dirty="0"/>
          </a:p>
        </p:txBody>
      </p:sp>
      <p:sp>
        <p:nvSpPr>
          <p:cNvPr id="2" name="Slide Number Placeholder 1"/>
          <p:cNvSpPr>
            <a:spLocks noGrp="1"/>
          </p:cNvSpPr>
          <p:nvPr>
            <p:ph type="sldNum" sz="quarter" idx="12"/>
          </p:nvPr>
        </p:nvSpPr>
        <p:spPr/>
        <p:txBody>
          <a:bodyPr/>
          <a:lstStyle/>
          <a:p>
            <a:fld id="{CB0064AB-2946-4EE5-A03F-11ED4BDCC6A8}" type="slidenum">
              <a:rPr lang="en-US" smtClean="0"/>
              <a:pPr/>
              <a:t>53</a:t>
            </a:fld>
            <a:endParaRPr lang="en-US"/>
          </a:p>
        </p:txBody>
      </p:sp>
    </p:spTree>
    <p:extLst>
      <p:ext uri="{BB962C8B-B14F-4D97-AF65-F5344CB8AC3E}">
        <p14:creationId xmlns="" xmlns:p14="http://schemas.microsoft.com/office/powerpoint/2010/main" val="35347775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 xmlns:p14="http://schemas.microsoft.com/office/powerpoint/2010/main" val="2716422547"/>
              </p:ext>
            </p:extLst>
          </p:nvPr>
        </p:nvGraphicFramePr>
        <p:xfrm>
          <a:off x="631064" y="785611"/>
          <a:ext cx="10972802" cy="5622027"/>
        </p:xfrm>
        <a:graphic>
          <a:graphicData uri="http://schemas.openxmlformats.org/drawingml/2006/table">
            <a:tbl>
              <a:tblPr firstRow="1" firstCol="1" bandRow="1">
                <a:tableStyleId>{5C22544A-7EE6-4342-B048-85BDC9FD1C3A}</a:tableStyleId>
              </a:tblPr>
              <a:tblGrid>
                <a:gridCol w="2071839"/>
                <a:gridCol w="2358494"/>
                <a:gridCol w="2537138"/>
                <a:gridCol w="4005331"/>
              </a:tblGrid>
              <a:tr h="996029">
                <a:tc gridSpan="4">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STAGE-1  FROM FIVE </a:t>
                      </a:r>
                      <a:r>
                        <a:rPr lang="en-US" sz="2000" dirty="0">
                          <a:effectLst/>
                          <a:latin typeface="Georgia" panose="02040502050405020303" pitchFamily="18" charset="0"/>
                        </a:rPr>
                        <a:t>STAGES OF A NEGOTIATION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                                                                                   </a:t>
                      </a:r>
                      <a:endParaRPr lang="en-US" sz="2000"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c hMerge="1">
                  <a:txBody>
                    <a:bodyPr/>
                    <a:lstStyle/>
                    <a:p>
                      <a:endParaRPr lang="en-US"/>
                    </a:p>
                  </a:txBody>
                  <a:tcPr/>
                </a:tc>
              </a:tr>
              <a:tr h="974439">
                <a:tc rowSpan="2">
                  <a:txBody>
                    <a:bodyPr/>
                    <a:lstStyle/>
                    <a:p>
                      <a:pPr marL="0" marR="0" algn="just">
                        <a:lnSpc>
                          <a:spcPts val="1680"/>
                        </a:lnSpc>
                        <a:spcBef>
                          <a:spcPts val="0"/>
                        </a:spcBef>
                        <a:spcAft>
                          <a:spcPts val="375"/>
                        </a:spcAft>
                      </a:pPr>
                      <a:r>
                        <a:rPr lang="en-US" sz="2000" b="1">
                          <a:effectLst/>
                          <a:latin typeface="Georgia" panose="02040502050405020303" pitchFamily="18" charset="0"/>
                        </a:rPr>
                        <a:t> </a:t>
                      </a:r>
                    </a:p>
                    <a:p>
                      <a:pPr marL="0" marR="0" algn="just">
                        <a:lnSpc>
                          <a:spcPts val="1680"/>
                        </a:lnSpc>
                        <a:spcBef>
                          <a:spcPts val="0"/>
                        </a:spcBef>
                        <a:spcAft>
                          <a:spcPts val="375"/>
                        </a:spcAft>
                      </a:pPr>
                      <a:r>
                        <a:rPr lang="en-US" sz="2000" b="1">
                          <a:effectLst/>
                          <a:latin typeface="Georgia" panose="02040502050405020303" pitchFamily="18" charset="0"/>
                        </a:rPr>
                        <a:t>     STAGES </a:t>
                      </a:r>
                      <a:endParaRPr lang="en-US" sz="2000" b="1">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gridSpan="3">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r>
                        <a:rPr lang="en-US" sz="2000" dirty="0" smtClean="0">
                          <a:effectLst/>
                          <a:latin typeface="Georgia" panose="02040502050405020303" pitchFamily="18" charset="0"/>
                        </a:rPr>
                        <a:t>                      </a:t>
                      </a:r>
                    </a:p>
                    <a:p>
                      <a:pPr marL="0" marR="0" algn="just">
                        <a:lnSpc>
                          <a:spcPts val="1680"/>
                        </a:lnSpc>
                        <a:spcBef>
                          <a:spcPts val="0"/>
                        </a:spcBef>
                        <a:spcAft>
                          <a:spcPts val="375"/>
                        </a:spcAft>
                      </a:pPr>
                      <a:r>
                        <a:rPr lang="en-US" sz="2000" b="1" dirty="0" smtClean="0">
                          <a:effectLst/>
                          <a:latin typeface="Georgia" panose="02040502050405020303" pitchFamily="18" charset="0"/>
                        </a:rPr>
                        <a:t>                     CONCERNS  </a:t>
                      </a:r>
                      <a:r>
                        <a:rPr lang="en-US" sz="2000" b="1" dirty="0">
                          <a:effectLst/>
                          <a:latin typeface="Georgia" panose="02040502050405020303" pitchFamily="18" charset="0"/>
                        </a:rPr>
                        <a:t>OF  THE  STAGES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dirty="0"/>
                    </a:p>
                  </a:txBody>
                  <a:tcPr/>
                </a:tc>
              </a:tr>
              <a:tr h="898641">
                <a:tc vMerge="1">
                  <a:txBody>
                    <a:bodyPr/>
                    <a:lstStyle/>
                    <a:p>
                      <a:endParaRPr lang="en-US"/>
                    </a:p>
                  </a:txBody>
                  <a:tcPr/>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Value </a:t>
                      </a:r>
                      <a:r>
                        <a:rPr lang="en-US" sz="2000" b="1" dirty="0">
                          <a:effectLst/>
                          <a:latin typeface="Georgia" panose="02040502050405020303" pitchFamily="18" charset="0"/>
                        </a:rPr>
                        <a:t>of the dispute</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Interests </a:t>
                      </a:r>
                      <a:r>
                        <a:rPr lang="en-US" sz="2000" b="1" dirty="0">
                          <a:effectLst/>
                          <a:latin typeface="Georgia" panose="02040502050405020303" pitchFamily="18" charset="0"/>
                        </a:rPr>
                        <a:t>of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Relationship </a:t>
                      </a:r>
                      <a:r>
                        <a:rPr lang="en-US" sz="2000" b="1" dirty="0">
                          <a:effectLst/>
                          <a:latin typeface="Georgia" panose="02040502050405020303" pitchFamily="18" charset="0"/>
                        </a:rPr>
                        <a:t>between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r>
              <a:tr h="2752918">
                <a:tc>
                  <a:txBody>
                    <a:bodyPr/>
                    <a:lstStyle/>
                    <a:p>
                      <a:pPr marL="0" marR="0" algn="just">
                        <a:lnSpc>
                          <a:spcPts val="1680"/>
                        </a:lnSpc>
                        <a:spcBef>
                          <a:spcPts val="0"/>
                        </a:spcBef>
                        <a:spcAft>
                          <a:spcPts val="375"/>
                        </a:spcAft>
                      </a:pPr>
                      <a:endParaRPr lang="en-US" sz="24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endParaRPr lang="en-US" sz="24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r>
                        <a:rPr lang="en-US" sz="2400" dirty="0" smtClean="0">
                          <a:solidFill>
                            <a:schemeClr val="bg1"/>
                          </a:solidFill>
                          <a:effectLst/>
                          <a:latin typeface="Georgia" panose="02040502050405020303" pitchFamily="18" charset="0"/>
                          <a:ea typeface="Calibri" panose="020F0502020204030204" pitchFamily="34" charset="0"/>
                          <a:cs typeface="Vrinda" panose="02000500000000020004" pitchFamily="2" charset="0"/>
                        </a:rPr>
                        <a:t>Stage-3:</a:t>
                      </a:r>
                    </a:p>
                    <a:p>
                      <a:pPr marL="0" marR="0" algn="just">
                        <a:lnSpc>
                          <a:spcPts val="1680"/>
                        </a:lnSpc>
                        <a:spcBef>
                          <a:spcPts val="0"/>
                        </a:spcBef>
                        <a:spcAft>
                          <a:spcPts val="375"/>
                        </a:spcAft>
                      </a:pPr>
                      <a:endParaRPr lang="en-US" sz="2400" dirty="0" smtClean="0">
                        <a:solidFill>
                          <a:schemeClr val="bg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r>
                        <a:rPr lang="en-US" sz="2400" dirty="0" smtClean="0">
                          <a:solidFill>
                            <a:schemeClr val="bg1"/>
                          </a:solidFill>
                          <a:effectLst/>
                          <a:latin typeface="Georgia" panose="02040502050405020303" pitchFamily="18" charset="0"/>
                          <a:ea typeface="Calibri" panose="020F0502020204030204" pitchFamily="34" charset="0"/>
                          <a:cs typeface="Vrinda" panose="02000500000000020004" pitchFamily="2" charset="0"/>
                        </a:rPr>
                        <a:t>Bargain</a:t>
                      </a:r>
                    </a:p>
                    <a:p>
                      <a:pPr marL="0" marR="0" algn="just">
                        <a:lnSpc>
                          <a:spcPts val="1680"/>
                        </a:lnSpc>
                        <a:spcBef>
                          <a:spcPts val="0"/>
                        </a:spcBef>
                        <a:spcAft>
                          <a:spcPts val="375"/>
                        </a:spcAft>
                      </a:pPr>
                      <a:endParaRPr lang="en-US" sz="2400" dirty="0">
                        <a:solidFill>
                          <a:schemeClr val="bg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r>
                        <a:rPr lang="en-US" sz="2400" dirty="0" smtClean="0">
                          <a:solidFill>
                            <a:schemeClr val="bg1"/>
                          </a:solidFill>
                          <a:effectLst/>
                          <a:latin typeface="Georgia" panose="02040502050405020303" pitchFamily="18" charset="0"/>
                          <a:ea typeface="Calibri" panose="020F0502020204030204" pitchFamily="34" charset="0"/>
                          <a:cs typeface="Vrinda" panose="02000500000000020004" pitchFamily="2" charset="0"/>
                        </a:rPr>
                        <a:t>(‘give-and-</a:t>
                      </a:r>
                    </a:p>
                    <a:p>
                      <a:pPr marL="0" marR="0" algn="just">
                        <a:lnSpc>
                          <a:spcPts val="1680"/>
                        </a:lnSpc>
                        <a:spcBef>
                          <a:spcPts val="0"/>
                        </a:spcBef>
                        <a:spcAft>
                          <a:spcPts val="375"/>
                        </a:spcAft>
                      </a:pPr>
                      <a:endParaRPr lang="en-US" sz="2400" dirty="0" smtClean="0">
                        <a:solidFill>
                          <a:schemeClr val="bg1"/>
                        </a:solidFill>
                        <a:effectLst/>
                        <a:latin typeface="Georgia" panose="02040502050405020303" pitchFamily="18" charset="0"/>
                        <a:ea typeface="Calibri" panose="020F0502020204030204" pitchFamily="34" charset="0"/>
                        <a:cs typeface="Vrinda" panose="02000500000000020004" pitchFamily="2" charset="0"/>
                      </a:endParaRPr>
                    </a:p>
                    <a:p>
                      <a:pPr marL="0" marR="0" algn="just">
                        <a:lnSpc>
                          <a:spcPts val="1680"/>
                        </a:lnSpc>
                        <a:spcBef>
                          <a:spcPts val="0"/>
                        </a:spcBef>
                        <a:spcAft>
                          <a:spcPts val="375"/>
                        </a:spcAft>
                      </a:pPr>
                      <a:r>
                        <a:rPr lang="en-US" sz="2400" dirty="0" smtClean="0">
                          <a:solidFill>
                            <a:schemeClr val="bg1"/>
                          </a:solidFill>
                          <a:effectLst/>
                          <a:latin typeface="Georgia" panose="02040502050405020303" pitchFamily="18" charset="0"/>
                          <a:ea typeface="Calibri" panose="020F0502020204030204" pitchFamily="34" charset="0"/>
                          <a:cs typeface="Vrinda" panose="02000500000000020004" pitchFamily="2" charset="0"/>
                        </a:rPr>
                        <a:t>take’) stage.</a:t>
                      </a:r>
                      <a:endParaRPr lang="en-US" sz="2400" dirty="0">
                        <a:solidFill>
                          <a:schemeClr val="bg1"/>
                        </a:solidFill>
                        <a:effectLst/>
                        <a:latin typeface="Georgia" panose="02040502050405020303" pitchFamily="18" charset="0"/>
                        <a:ea typeface="Calibri" panose="020F0502020204030204" pitchFamily="34" charset="0"/>
                        <a:cs typeface="Vrinda" panose="02000500000000020004" pitchFamily="2" charset="0"/>
                      </a:endParaRPr>
                    </a:p>
                  </a:txBody>
                  <a:tcPr marL="68580" marR="68580" marT="0" marB="0"/>
                </a:tc>
                <a:tc>
                  <a:txBody>
                    <a:bodyPr/>
                    <a:lstStyle/>
                    <a:p>
                      <a:pPr marL="0" marR="0">
                        <a:lnSpc>
                          <a:spcPct val="115000"/>
                        </a:lnSpc>
                        <a:spcBef>
                          <a:spcPts val="0"/>
                        </a:spcBef>
                        <a:spcAft>
                          <a:spcPts val="1000"/>
                        </a:spcAft>
                      </a:pPr>
                      <a:endPar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nSpc>
                          <a:spcPct val="115000"/>
                        </a:lnSpc>
                        <a:spcBef>
                          <a:spcPts val="0"/>
                        </a:spcBef>
                        <a:spcAft>
                          <a:spcPts val="1000"/>
                        </a:spcAft>
                      </a:pPr>
                      <a:r>
                        <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Continue </a:t>
                      </a: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to create value and distribute value</a:t>
                      </a:r>
                      <a:b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br>
                      <a:endPar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txBody>
                  <a:tcPr marL="68580" marR="68580" marT="0" marB="0"/>
                </a:tc>
                <a:tc>
                  <a:txBody>
                    <a:bodyPr/>
                    <a:lstStyle/>
                    <a:p>
                      <a:pPr marL="0" marR="0">
                        <a:lnSpc>
                          <a:spcPct val="115000"/>
                        </a:lnSpc>
                        <a:spcBef>
                          <a:spcPts val="0"/>
                        </a:spcBef>
                        <a:spcAft>
                          <a:spcPts val="1000"/>
                        </a:spcAft>
                      </a:pPr>
                      <a:endPar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nSpc>
                          <a:spcPct val="115000"/>
                        </a:lnSpc>
                        <a:spcBef>
                          <a:spcPts val="0"/>
                        </a:spcBef>
                        <a:spcAft>
                          <a:spcPts val="1000"/>
                        </a:spcAft>
                      </a:pPr>
                      <a:r>
                        <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Address </a:t>
                      </a: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interests</a:t>
                      </a:r>
                      <a:b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br>
                      <a:endPar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txBody>
                  <a:tcPr marL="68580" marR="68580" marT="0" marB="0"/>
                </a:tc>
                <a:tc>
                  <a:txBody>
                    <a:bodyPr/>
                    <a:lstStyle/>
                    <a:p>
                      <a:pPr marL="0" marR="0">
                        <a:lnSpc>
                          <a:spcPct val="115000"/>
                        </a:lnSpc>
                        <a:spcBef>
                          <a:spcPts val="0"/>
                        </a:spcBef>
                        <a:spcAft>
                          <a:spcPts val="1000"/>
                        </a:spcAft>
                      </a:pPr>
                      <a:endParaRPr lang="en-US" sz="200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nSpc>
                          <a:spcPct val="115000"/>
                        </a:lnSpc>
                        <a:spcBef>
                          <a:spcPts val="0"/>
                        </a:spcBef>
                        <a:spcAft>
                          <a:spcPts val="1000"/>
                        </a:spcAft>
                      </a:pPr>
                      <a:r>
                        <a:rPr lang="en-US" sz="200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Make </a:t>
                      </a: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and manage concessions (</a:t>
                      </a:r>
                      <a:r>
                        <a:rPr lang="en-US" sz="2000">
                          <a:solidFill>
                            <a:schemeClr val="tx1"/>
                          </a:solidFill>
                          <a:effectLst/>
                          <a:latin typeface="Georgia" panose="02040502050405020303" pitchFamily="18" charset="0"/>
                          <a:ea typeface="Calibri" panose="020F0502020204030204" pitchFamily="34" charset="0"/>
                          <a:cs typeface="Vrinda" panose="02000500000000020004" pitchFamily="2" charset="0"/>
                        </a:rPr>
                        <a:t>discounts</a:t>
                      </a:r>
                      <a:r>
                        <a:rPr lang="en-US" sz="200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a:t>
                      </a:r>
                      <a:endParaRPr lang="en-US" sz="1400" smtClean="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p>
                      <a:pPr marL="0" marR="0">
                        <a:lnSpc>
                          <a:spcPct val="115000"/>
                        </a:lnSpc>
                        <a:spcBef>
                          <a:spcPts val="0"/>
                        </a:spcBef>
                        <a:spcAft>
                          <a:spcPts val="1000"/>
                        </a:spcAft>
                      </a:pPr>
                      <a:r>
                        <a:rPr lang="en-US" sz="140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(Negotiators</a:t>
                      </a:r>
                      <a:r>
                        <a:rPr lang="en-US" sz="1400" dirty="0">
                          <a:solidFill>
                            <a:schemeClr val="tx1"/>
                          </a:solidFill>
                          <a:effectLst/>
                          <a:latin typeface="Georgia" panose="02040502050405020303" pitchFamily="18" charset="0"/>
                          <a:ea typeface="Calibri" panose="020F0502020204030204" pitchFamily="34" charset="0"/>
                          <a:cs typeface="Vrinda" panose="02000500000000020004" pitchFamily="2" charset="0"/>
                        </a:rPr>
                        <a:t>’ finely tuned communication skills and behavioral skills, by excluding wrong emotions, matter greatly </a:t>
                      </a:r>
                      <a:r>
                        <a:rPr lang="en-US" sz="1400">
                          <a:solidFill>
                            <a:schemeClr val="tx1"/>
                          </a:solidFill>
                          <a:effectLst/>
                          <a:latin typeface="Georgia" panose="02040502050405020303" pitchFamily="18" charset="0"/>
                          <a:ea typeface="Calibri" panose="020F0502020204030204" pitchFamily="34" charset="0"/>
                          <a:cs typeface="Vrinda" panose="02000500000000020004" pitchFamily="2" charset="0"/>
                        </a:rPr>
                        <a:t>here</a:t>
                      </a:r>
                      <a:r>
                        <a:rPr lang="en-US" sz="140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a:t>
                      </a:r>
                      <a:endParaRPr lang="en-US" sz="1400"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txBody>
                  <a:tcPr marL="68580" marR="68580" marT="0" marB="0"/>
                </a:tc>
              </a:tr>
            </a:tbl>
          </a:graphicData>
        </a:graphic>
      </p:graphicFrame>
      <p:sp>
        <p:nvSpPr>
          <p:cNvPr id="6" name="Title 5"/>
          <p:cNvSpPr>
            <a:spLocks noGrp="1"/>
          </p:cNvSpPr>
          <p:nvPr>
            <p:ph type="title"/>
          </p:nvPr>
        </p:nvSpPr>
        <p:spPr/>
        <p:txBody>
          <a:bodyPr>
            <a:normAutofit/>
          </a:bodyPr>
          <a:lstStyle/>
          <a:p>
            <a:r>
              <a:rPr lang="en-US" sz="800" dirty="0" smtClean="0"/>
              <a:t>.</a:t>
            </a:r>
            <a:endParaRPr lang="en-US" sz="800" dirty="0"/>
          </a:p>
        </p:txBody>
      </p:sp>
      <p:sp>
        <p:nvSpPr>
          <p:cNvPr id="2" name="Slide Number Placeholder 1"/>
          <p:cNvSpPr>
            <a:spLocks noGrp="1"/>
          </p:cNvSpPr>
          <p:nvPr>
            <p:ph type="sldNum" sz="quarter" idx="12"/>
          </p:nvPr>
        </p:nvSpPr>
        <p:spPr/>
        <p:txBody>
          <a:bodyPr/>
          <a:lstStyle/>
          <a:p>
            <a:fld id="{CB0064AB-2946-4EE5-A03F-11ED4BDCC6A8}" type="slidenum">
              <a:rPr lang="en-US" smtClean="0"/>
              <a:pPr/>
              <a:t>54</a:t>
            </a:fld>
            <a:endParaRPr lang="en-US"/>
          </a:p>
        </p:txBody>
      </p:sp>
    </p:spTree>
    <p:extLst>
      <p:ext uri="{BB962C8B-B14F-4D97-AF65-F5344CB8AC3E}">
        <p14:creationId xmlns="" xmlns:p14="http://schemas.microsoft.com/office/powerpoint/2010/main" val="39674096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 xmlns:p14="http://schemas.microsoft.com/office/powerpoint/2010/main" val="159168260"/>
              </p:ext>
            </p:extLst>
          </p:nvPr>
        </p:nvGraphicFramePr>
        <p:xfrm>
          <a:off x="631064" y="785612"/>
          <a:ext cx="10972802" cy="4816698"/>
        </p:xfrm>
        <a:graphic>
          <a:graphicData uri="http://schemas.openxmlformats.org/drawingml/2006/table">
            <a:tbl>
              <a:tblPr firstRow="1" firstCol="1" bandRow="1">
                <a:tableStyleId>{5C22544A-7EE6-4342-B048-85BDC9FD1C3A}</a:tableStyleId>
              </a:tblPr>
              <a:tblGrid>
                <a:gridCol w="2071839"/>
                <a:gridCol w="3079711"/>
                <a:gridCol w="3026535"/>
                <a:gridCol w="2794717"/>
              </a:tblGrid>
              <a:tr h="898986">
                <a:tc gridSpan="4">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STAGE-1  FROM FIVE </a:t>
                      </a:r>
                      <a:r>
                        <a:rPr lang="en-US" sz="2000" dirty="0">
                          <a:effectLst/>
                          <a:latin typeface="Georgia" panose="02040502050405020303" pitchFamily="18" charset="0"/>
                        </a:rPr>
                        <a:t>STAGES OF A NEGOTIATION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                                                                                   </a:t>
                      </a:r>
                      <a:endParaRPr lang="en-US" sz="2000"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c hMerge="1">
                  <a:txBody>
                    <a:bodyPr/>
                    <a:lstStyle/>
                    <a:p>
                      <a:endParaRPr lang="en-US"/>
                    </a:p>
                  </a:txBody>
                  <a:tcPr/>
                </a:tc>
              </a:tr>
              <a:tr h="879500">
                <a:tc rowSpan="2">
                  <a:txBody>
                    <a:bodyPr/>
                    <a:lstStyle/>
                    <a:p>
                      <a:pPr marL="0" marR="0" algn="just">
                        <a:lnSpc>
                          <a:spcPts val="1680"/>
                        </a:lnSpc>
                        <a:spcBef>
                          <a:spcPts val="0"/>
                        </a:spcBef>
                        <a:spcAft>
                          <a:spcPts val="375"/>
                        </a:spcAft>
                      </a:pPr>
                      <a:r>
                        <a:rPr lang="en-US" sz="2000" b="1">
                          <a:effectLst/>
                          <a:latin typeface="Georgia" panose="02040502050405020303" pitchFamily="18" charset="0"/>
                        </a:rPr>
                        <a:t> </a:t>
                      </a:r>
                    </a:p>
                    <a:p>
                      <a:pPr marL="0" marR="0" algn="just">
                        <a:lnSpc>
                          <a:spcPts val="1680"/>
                        </a:lnSpc>
                        <a:spcBef>
                          <a:spcPts val="0"/>
                        </a:spcBef>
                        <a:spcAft>
                          <a:spcPts val="375"/>
                        </a:spcAft>
                      </a:pPr>
                      <a:r>
                        <a:rPr lang="en-US" sz="2000" b="1">
                          <a:effectLst/>
                          <a:latin typeface="Georgia" panose="02040502050405020303" pitchFamily="18" charset="0"/>
                        </a:rPr>
                        <a:t>     STAGES </a:t>
                      </a:r>
                      <a:endParaRPr lang="en-US" sz="2000" b="1">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gridSpan="3">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r>
                        <a:rPr lang="en-US" sz="2000" dirty="0" smtClean="0">
                          <a:effectLst/>
                          <a:latin typeface="Georgia" panose="02040502050405020303" pitchFamily="18" charset="0"/>
                        </a:rPr>
                        <a:t>                      </a:t>
                      </a:r>
                    </a:p>
                    <a:p>
                      <a:pPr marL="0" marR="0" algn="just">
                        <a:lnSpc>
                          <a:spcPts val="1680"/>
                        </a:lnSpc>
                        <a:spcBef>
                          <a:spcPts val="0"/>
                        </a:spcBef>
                        <a:spcAft>
                          <a:spcPts val="375"/>
                        </a:spcAft>
                      </a:pPr>
                      <a:r>
                        <a:rPr lang="en-US" sz="2000" b="1" dirty="0" smtClean="0">
                          <a:effectLst/>
                          <a:latin typeface="Georgia" panose="02040502050405020303" pitchFamily="18" charset="0"/>
                        </a:rPr>
                        <a:t>                     CONCERNS  </a:t>
                      </a:r>
                      <a:r>
                        <a:rPr lang="en-US" sz="2000" b="1" dirty="0">
                          <a:effectLst/>
                          <a:latin typeface="Georgia" panose="02040502050405020303" pitchFamily="18" charset="0"/>
                        </a:rPr>
                        <a:t>OF  THE  STAGES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r>
              <a:tr h="1016229">
                <a:tc vMerge="1">
                  <a:txBody>
                    <a:bodyPr/>
                    <a:lstStyle/>
                    <a:p>
                      <a:endParaRPr lang="en-US"/>
                    </a:p>
                  </a:txBody>
                  <a:tcPr/>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Value </a:t>
                      </a:r>
                      <a:r>
                        <a:rPr lang="en-US" sz="2000" b="1" dirty="0">
                          <a:effectLst/>
                          <a:latin typeface="Georgia" panose="02040502050405020303" pitchFamily="18" charset="0"/>
                        </a:rPr>
                        <a:t>of the dispute</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Interests </a:t>
                      </a:r>
                      <a:r>
                        <a:rPr lang="en-US" sz="2000" b="1" dirty="0">
                          <a:effectLst/>
                          <a:latin typeface="Georgia" panose="02040502050405020303" pitchFamily="18" charset="0"/>
                        </a:rPr>
                        <a:t>of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Relationship </a:t>
                      </a:r>
                      <a:r>
                        <a:rPr lang="en-US" sz="2000" b="1" dirty="0">
                          <a:effectLst/>
                          <a:latin typeface="Georgia" panose="02040502050405020303" pitchFamily="18" charset="0"/>
                        </a:rPr>
                        <a:t>between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r>
              <a:tr h="2021983">
                <a:tc>
                  <a:txBody>
                    <a:bodyPr/>
                    <a:lstStyle/>
                    <a:p>
                      <a:pPr marL="0" marR="0" algn="just">
                        <a:lnSpc>
                          <a:spcPct val="115000"/>
                        </a:lnSpc>
                        <a:spcBef>
                          <a:spcPts val="0"/>
                        </a:spcBef>
                        <a:spcAft>
                          <a:spcPts val="1000"/>
                        </a:spcAft>
                      </a:pPr>
                      <a:r>
                        <a:rPr lang="en-US" sz="2400" dirty="0">
                          <a:solidFill>
                            <a:schemeClr val="bg1"/>
                          </a:solidFill>
                          <a:effectLst/>
                          <a:latin typeface="Georgia" panose="02040502050405020303" pitchFamily="18" charset="0"/>
                          <a:ea typeface="Calibri" panose="020F0502020204030204" pitchFamily="34" charset="0"/>
                          <a:cs typeface="Vrinda" panose="02000500000000020004" pitchFamily="2" charset="0"/>
                        </a:rPr>
                        <a:t>Stage 4: Conclude</a:t>
                      </a:r>
                    </a:p>
                    <a:p>
                      <a:pPr marL="0" marR="0" algn="just">
                        <a:lnSpc>
                          <a:spcPct val="115000"/>
                        </a:lnSpc>
                        <a:spcBef>
                          <a:spcPts val="0"/>
                        </a:spcBef>
                        <a:spcAft>
                          <a:spcPts val="1000"/>
                        </a:spcAft>
                      </a:pPr>
                      <a:r>
                        <a:rPr lang="en-US" sz="2400" dirty="0">
                          <a:solidFill>
                            <a:schemeClr val="bg1"/>
                          </a:solidFill>
                          <a:effectLst/>
                          <a:latin typeface="Georgia" panose="02040502050405020303" pitchFamily="18" charset="0"/>
                          <a:ea typeface="Calibri" panose="020F0502020204030204" pitchFamily="34" charset="0"/>
                          <a:cs typeface="Vrinda" panose="02000500000000020004" pitchFamily="2" charset="0"/>
                        </a:rPr>
                        <a:t>(Agreement Stage)</a:t>
                      </a:r>
                    </a:p>
                  </a:txBody>
                  <a:tcPr marL="68580" marR="68580" marT="0" marB="0" anchor="b"/>
                </a:tc>
                <a:tc>
                  <a:txBody>
                    <a:bodyPr/>
                    <a:lstStyle/>
                    <a:p>
                      <a:pPr marL="0" marR="0" algn="just">
                        <a:lnSpc>
                          <a:spcPct val="115000"/>
                        </a:lnSpc>
                        <a:spcBef>
                          <a:spcPts val="0"/>
                        </a:spcBef>
                        <a:spcAft>
                          <a:spcPts val="1000"/>
                        </a:spcAft>
                      </a:pP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Capture value</a:t>
                      </a:r>
                      <a:b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br>
                      <a:endPar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txBody>
                  <a:tcPr marL="68580" marR="68580" marT="0" marB="0" anchor="b"/>
                </a:tc>
                <a:tc>
                  <a:txBody>
                    <a:bodyPr/>
                    <a:lstStyle/>
                    <a:p>
                      <a:pPr marL="0" marR="0" algn="just">
                        <a:lnSpc>
                          <a:spcPct val="115000"/>
                        </a:lnSpc>
                        <a:spcBef>
                          <a:spcPts val="0"/>
                        </a:spcBef>
                        <a:spcAft>
                          <a:spcPts val="1000"/>
                        </a:spcAft>
                      </a:pP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Confirm interests have been met. This is the time to put down in writing the common interests and time for agreement.</a:t>
                      </a:r>
                    </a:p>
                  </a:txBody>
                  <a:tcPr marL="68580" marR="68580" marT="0" marB="0" anchor="b"/>
                </a:tc>
                <a:tc>
                  <a:txBody>
                    <a:bodyPr/>
                    <a:lstStyle/>
                    <a:p>
                      <a:pPr marL="0" marR="0" algn="just">
                        <a:lnSpc>
                          <a:spcPct val="115000"/>
                        </a:lnSpc>
                        <a:spcBef>
                          <a:spcPts val="0"/>
                        </a:spcBef>
                        <a:spcAft>
                          <a:spcPts val="1000"/>
                        </a:spcAft>
                      </a:pPr>
                      <a:r>
                        <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Thank </a:t>
                      </a: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them– even when no agreement is reached.</a:t>
                      </a:r>
                    </a:p>
                  </a:txBody>
                  <a:tcPr marL="68580" marR="68580" marT="0" marB="0" anchor="b"/>
                </a:tc>
              </a:tr>
            </a:tbl>
          </a:graphicData>
        </a:graphic>
      </p:graphicFrame>
      <p:sp>
        <p:nvSpPr>
          <p:cNvPr id="6" name="Title 5"/>
          <p:cNvSpPr>
            <a:spLocks noGrp="1"/>
          </p:cNvSpPr>
          <p:nvPr>
            <p:ph type="title"/>
          </p:nvPr>
        </p:nvSpPr>
        <p:spPr/>
        <p:txBody>
          <a:bodyPr>
            <a:normAutofit/>
          </a:bodyPr>
          <a:lstStyle/>
          <a:p>
            <a:r>
              <a:rPr lang="en-US" sz="800" dirty="0" smtClean="0"/>
              <a:t>.</a:t>
            </a:r>
            <a:endParaRPr lang="en-US" sz="800" dirty="0"/>
          </a:p>
        </p:txBody>
      </p:sp>
      <p:sp>
        <p:nvSpPr>
          <p:cNvPr id="2" name="Slide Number Placeholder 1"/>
          <p:cNvSpPr>
            <a:spLocks noGrp="1"/>
          </p:cNvSpPr>
          <p:nvPr>
            <p:ph type="sldNum" sz="quarter" idx="12"/>
          </p:nvPr>
        </p:nvSpPr>
        <p:spPr/>
        <p:txBody>
          <a:bodyPr/>
          <a:lstStyle/>
          <a:p>
            <a:fld id="{CB0064AB-2946-4EE5-A03F-11ED4BDCC6A8}" type="slidenum">
              <a:rPr lang="en-US" smtClean="0"/>
              <a:pPr/>
              <a:t>55</a:t>
            </a:fld>
            <a:endParaRPr lang="en-US"/>
          </a:p>
        </p:txBody>
      </p:sp>
    </p:spTree>
    <p:extLst>
      <p:ext uri="{BB962C8B-B14F-4D97-AF65-F5344CB8AC3E}">
        <p14:creationId xmlns="" xmlns:p14="http://schemas.microsoft.com/office/powerpoint/2010/main" val="16015577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 xmlns:p14="http://schemas.microsoft.com/office/powerpoint/2010/main" val="1929951999"/>
              </p:ext>
            </p:extLst>
          </p:nvPr>
        </p:nvGraphicFramePr>
        <p:xfrm>
          <a:off x="631064" y="785611"/>
          <a:ext cx="10972802" cy="4824752"/>
        </p:xfrm>
        <a:graphic>
          <a:graphicData uri="http://schemas.openxmlformats.org/drawingml/2006/table">
            <a:tbl>
              <a:tblPr firstRow="1" firstCol="1" bandRow="1">
                <a:tableStyleId>{5C22544A-7EE6-4342-B048-85BDC9FD1C3A}</a:tableStyleId>
              </a:tblPr>
              <a:tblGrid>
                <a:gridCol w="2071839"/>
                <a:gridCol w="3079711"/>
                <a:gridCol w="3026535"/>
                <a:gridCol w="2794717"/>
              </a:tblGrid>
              <a:tr h="677489">
                <a:tc gridSpan="4">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STAGE-1  FROM FIVE </a:t>
                      </a:r>
                      <a:r>
                        <a:rPr lang="en-US" sz="2000" dirty="0">
                          <a:effectLst/>
                          <a:latin typeface="Georgia" panose="02040502050405020303" pitchFamily="18" charset="0"/>
                        </a:rPr>
                        <a:t>STAGES OF A NEGOTIATION     </a:t>
                      </a:r>
                      <a:endParaRPr lang="en-US" sz="2000" dirty="0" smtClean="0">
                        <a:effectLst/>
                        <a:latin typeface="Georgia" panose="02040502050405020303" pitchFamily="18" charset="0"/>
                      </a:endParaRPr>
                    </a:p>
                    <a:p>
                      <a:pPr marL="0" marR="0" algn="just">
                        <a:lnSpc>
                          <a:spcPts val="1680"/>
                        </a:lnSpc>
                        <a:spcBef>
                          <a:spcPts val="0"/>
                        </a:spcBef>
                        <a:spcAft>
                          <a:spcPts val="375"/>
                        </a:spcAft>
                      </a:pPr>
                      <a:r>
                        <a:rPr lang="en-US" sz="2000" dirty="0" smtClean="0">
                          <a:effectLst/>
                          <a:latin typeface="Georgia" panose="02040502050405020303" pitchFamily="18" charset="0"/>
                        </a:rPr>
                        <a:t>                                                                                   </a:t>
                      </a:r>
                      <a:endParaRPr lang="en-US" sz="2000"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c hMerge="1">
                  <a:txBody>
                    <a:bodyPr/>
                    <a:lstStyle/>
                    <a:p>
                      <a:endParaRPr lang="en-US"/>
                    </a:p>
                  </a:txBody>
                  <a:tcPr/>
                </a:tc>
              </a:tr>
              <a:tr h="662804">
                <a:tc rowSpan="2">
                  <a:txBody>
                    <a:bodyPr/>
                    <a:lstStyle/>
                    <a:p>
                      <a:pPr marL="0" marR="0" algn="just">
                        <a:lnSpc>
                          <a:spcPts val="1680"/>
                        </a:lnSpc>
                        <a:spcBef>
                          <a:spcPts val="0"/>
                        </a:spcBef>
                        <a:spcAft>
                          <a:spcPts val="375"/>
                        </a:spcAft>
                      </a:pPr>
                      <a:r>
                        <a:rPr lang="en-US" sz="2000" b="1">
                          <a:effectLst/>
                          <a:latin typeface="Georgia" panose="02040502050405020303" pitchFamily="18" charset="0"/>
                        </a:rPr>
                        <a:t> </a:t>
                      </a:r>
                    </a:p>
                    <a:p>
                      <a:pPr marL="0" marR="0" algn="just">
                        <a:lnSpc>
                          <a:spcPts val="1680"/>
                        </a:lnSpc>
                        <a:spcBef>
                          <a:spcPts val="0"/>
                        </a:spcBef>
                        <a:spcAft>
                          <a:spcPts val="375"/>
                        </a:spcAft>
                      </a:pPr>
                      <a:r>
                        <a:rPr lang="en-US" sz="2000" b="1">
                          <a:effectLst/>
                          <a:latin typeface="Georgia" panose="02040502050405020303" pitchFamily="18" charset="0"/>
                        </a:rPr>
                        <a:t>     STAGES </a:t>
                      </a:r>
                      <a:endParaRPr lang="en-US" sz="2000" b="1">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gridSpan="3">
                  <a:txBody>
                    <a:bodyPr/>
                    <a:lstStyle/>
                    <a:p>
                      <a:pPr marL="0" marR="0" algn="just">
                        <a:lnSpc>
                          <a:spcPts val="1680"/>
                        </a:lnSpc>
                        <a:spcBef>
                          <a:spcPts val="0"/>
                        </a:spcBef>
                        <a:spcAft>
                          <a:spcPts val="375"/>
                        </a:spcAft>
                      </a:pPr>
                      <a:r>
                        <a:rPr lang="en-US" sz="2000" dirty="0">
                          <a:effectLst/>
                          <a:latin typeface="Georgia" panose="02040502050405020303" pitchFamily="18" charset="0"/>
                        </a:rPr>
                        <a:t>                     </a:t>
                      </a:r>
                      <a:r>
                        <a:rPr lang="en-US" sz="2000" dirty="0" smtClean="0">
                          <a:effectLst/>
                          <a:latin typeface="Georgia" panose="02040502050405020303" pitchFamily="18" charset="0"/>
                        </a:rPr>
                        <a:t>                      </a:t>
                      </a:r>
                    </a:p>
                    <a:p>
                      <a:pPr marL="0" marR="0" algn="just">
                        <a:lnSpc>
                          <a:spcPts val="1680"/>
                        </a:lnSpc>
                        <a:spcBef>
                          <a:spcPts val="0"/>
                        </a:spcBef>
                        <a:spcAft>
                          <a:spcPts val="375"/>
                        </a:spcAft>
                      </a:pPr>
                      <a:r>
                        <a:rPr lang="en-US" sz="2000" b="1" dirty="0" smtClean="0">
                          <a:effectLst/>
                          <a:latin typeface="Georgia" panose="02040502050405020303" pitchFamily="18" charset="0"/>
                        </a:rPr>
                        <a:t>                     CONCERNS  </a:t>
                      </a:r>
                      <a:r>
                        <a:rPr lang="en-US" sz="2000" b="1" dirty="0">
                          <a:effectLst/>
                          <a:latin typeface="Georgia" panose="02040502050405020303" pitchFamily="18" charset="0"/>
                        </a:rPr>
                        <a:t>OF  THE  STAGES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hMerge="1">
                  <a:txBody>
                    <a:bodyPr/>
                    <a:lstStyle/>
                    <a:p>
                      <a:endParaRPr lang="en-US"/>
                    </a:p>
                  </a:txBody>
                  <a:tcPr/>
                </a:tc>
                <a:tc hMerge="1">
                  <a:txBody>
                    <a:bodyPr/>
                    <a:lstStyle/>
                    <a:p>
                      <a:endParaRPr lang="en-US"/>
                    </a:p>
                  </a:txBody>
                  <a:tcPr/>
                </a:tc>
              </a:tr>
              <a:tr h="1158845">
                <a:tc vMerge="1">
                  <a:txBody>
                    <a:bodyPr/>
                    <a:lstStyle/>
                    <a:p>
                      <a:endParaRPr lang="en-US"/>
                    </a:p>
                  </a:txBody>
                  <a:tcPr/>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Value </a:t>
                      </a:r>
                      <a:r>
                        <a:rPr lang="en-US" sz="2000" b="1" dirty="0">
                          <a:effectLst/>
                          <a:latin typeface="Georgia" panose="02040502050405020303" pitchFamily="18" charset="0"/>
                        </a:rPr>
                        <a:t>of the dispute</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Interests </a:t>
                      </a:r>
                      <a:r>
                        <a:rPr lang="en-US" sz="2000" b="1" dirty="0">
                          <a:effectLst/>
                          <a:latin typeface="Georgia" panose="02040502050405020303" pitchFamily="18" charset="0"/>
                        </a:rPr>
                        <a:t>of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c>
                  <a:txBody>
                    <a:bodyPr/>
                    <a:lstStyle/>
                    <a:p>
                      <a:pPr marL="0" marR="0" algn="just">
                        <a:lnSpc>
                          <a:spcPts val="1680"/>
                        </a:lnSpc>
                        <a:spcBef>
                          <a:spcPts val="0"/>
                        </a:spcBef>
                        <a:spcAft>
                          <a:spcPts val="375"/>
                        </a:spcAft>
                      </a:pPr>
                      <a:endParaRPr lang="en-US" sz="2000" b="1" dirty="0" smtClean="0">
                        <a:effectLst/>
                        <a:latin typeface="Georgia" panose="02040502050405020303" pitchFamily="18" charset="0"/>
                      </a:endParaRPr>
                    </a:p>
                    <a:p>
                      <a:pPr marL="0" marR="0" algn="just">
                        <a:lnSpc>
                          <a:spcPts val="1680"/>
                        </a:lnSpc>
                        <a:spcBef>
                          <a:spcPts val="0"/>
                        </a:spcBef>
                        <a:spcAft>
                          <a:spcPts val="375"/>
                        </a:spcAft>
                      </a:pPr>
                      <a:r>
                        <a:rPr lang="en-US" sz="2000" b="1" dirty="0" smtClean="0">
                          <a:effectLst/>
                          <a:latin typeface="Georgia" panose="02040502050405020303" pitchFamily="18" charset="0"/>
                        </a:rPr>
                        <a:t>Relationship </a:t>
                      </a:r>
                      <a:r>
                        <a:rPr lang="en-US" sz="2000" b="1" dirty="0">
                          <a:effectLst/>
                          <a:latin typeface="Georgia" panose="02040502050405020303" pitchFamily="18" charset="0"/>
                        </a:rPr>
                        <a:t>between the parties</a:t>
                      </a:r>
                      <a:endParaRPr lang="en-US" sz="2000" b="1" dirty="0">
                        <a:effectLst/>
                        <a:latin typeface="Georgia" panose="02040502050405020303" pitchFamily="18" charset="0"/>
                        <a:ea typeface="Calibri" panose="020F0502020204030204" pitchFamily="34" charset="0"/>
                        <a:cs typeface="Vrinda" panose="02000500000000020004" pitchFamily="2" charset="0"/>
                      </a:endParaRPr>
                    </a:p>
                  </a:txBody>
                  <a:tcPr marL="53429" marR="53429" marT="0" marB="0"/>
                </a:tc>
              </a:tr>
              <a:tr h="2253803">
                <a:tc>
                  <a:txBody>
                    <a:bodyPr/>
                    <a:lstStyle/>
                    <a:p>
                      <a:pPr marL="0" marR="0" algn="just">
                        <a:lnSpc>
                          <a:spcPct val="115000"/>
                        </a:lnSpc>
                        <a:spcBef>
                          <a:spcPts val="0"/>
                        </a:spcBef>
                        <a:spcAft>
                          <a:spcPts val="1000"/>
                        </a:spcAft>
                      </a:pPr>
                      <a:r>
                        <a:rPr lang="en-US" sz="2400" dirty="0" smtClean="0">
                          <a:solidFill>
                            <a:schemeClr val="bg1"/>
                          </a:solidFill>
                          <a:effectLst/>
                          <a:latin typeface="Georgia" panose="02040502050405020303" pitchFamily="18" charset="0"/>
                          <a:ea typeface="Calibri" panose="020F0502020204030204" pitchFamily="34" charset="0"/>
                          <a:cs typeface="Vrinda" panose="02000500000000020004" pitchFamily="2" charset="0"/>
                        </a:rPr>
                        <a:t>Stage-5</a:t>
                      </a:r>
                      <a:r>
                        <a:rPr lang="en-US" sz="2400" dirty="0">
                          <a:solidFill>
                            <a:schemeClr val="bg1"/>
                          </a:solidFill>
                          <a:effectLst/>
                          <a:latin typeface="Georgia" panose="02040502050405020303" pitchFamily="18" charset="0"/>
                          <a:ea typeface="Calibri" panose="020F0502020204030204" pitchFamily="34" charset="0"/>
                          <a:cs typeface="Vrinda" panose="02000500000000020004" pitchFamily="2" charset="0"/>
                        </a:rPr>
                        <a:t>: Execute</a:t>
                      </a:r>
                    </a:p>
                  </a:txBody>
                  <a:tcPr marL="68580" marR="68580" marT="0" marB="0" anchor="b"/>
                </a:tc>
                <a:tc>
                  <a:txBody>
                    <a:bodyPr/>
                    <a:lstStyle/>
                    <a:p>
                      <a:pPr marL="0" marR="0" algn="just">
                        <a:lnSpc>
                          <a:spcPct val="115000"/>
                        </a:lnSpc>
                        <a:spcBef>
                          <a:spcPts val="0"/>
                        </a:spcBef>
                        <a:spcAft>
                          <a:spcPts val="1000"/>
                        </a:spcAft>
                      </a:pP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Expand value</a:t>
                      </a:r>
                      <a:b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br>
                      <a:endPar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endParaRPr>
                    </a:p>
                  </a:txBody>
                  <a:tcPr marL="68580" marR="68580" marT="0" marB="0" anchor="b"/>
                </a:tc>
                <a:tc>
                  <a:txBody>
                    <a:bodyPr/>
                    <a:lstStyle/>
                    <a:p>
                      <a:pPr marL="0" marR="0" algn="just">
                        <a:lnSpc>
                          <a:spcPct val="115000"/>
                        </a:lnSpc>
                        <a:spcBef>
                          <a:spcPts val="0"/>
                        </a:spcBef>
                        <a:spcAft>
                          <a:spcPts val="1000"/>
                        </a:spcAft>
                      </a:pP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Addressing changing interests</a:t>
                      </a:r>
                    </a:p>
                  </a:txBody>
                  <a:tcPr marL="68580" marR="68580" marT="0" marB="0" anchor="b"/>
                </a:tc>
                <a:tc>
                  <a:txBody>
                    <a:bodyPr/>
                    <a:lstStyle/>
                    <a:p>
                      <a:pPr marL="0" marR="0" algn="just">
                        <a:lnSpc>
                          <a:spcPct val="115000"/>
                        </a:lnSpc>
                        <a:spcBef>
                          <a:spcPts val="0"/>
                        </a:spcBef>
                        <a:spcAft>
                          <a:spcPts val="1000"/>
                        </a:spcAft>
                      </a:pPr>
                      <a:r>
                        <a:rPr lang="en-US" sz="2000" dirty="0" smtClean="0">
                          <a:solidFill>
                            <a:schemeClr val="tx1"/>
                          </a:solidFill>
                          <a:effectLst/>
                          <a:latin typeface="Georgia" panose="02040502050405020303" pitchFamily="18" charset="0"/>
                          <a:ea typeface="Calibri" panose="020F0502020204030204" pitchFamily="34" charset="0"/>
                          <a:cs typeface="Vrinda" panose="02000500000000020004" pitchFamily="2" charset="0"/>
                        </a:rPr>
                        <a:t>Strengthen </a:t>
                      </a:r>
                      <a:r>
                        <a:rPr lang="en-US" sz="2000" dirty="0">
                          <a:solidFill>
                            <a:schemeClr val="tx1"/>
                          </a:solidFill>
                          <a:effectLst/>
                          <a:latin typeface="Georgia" panose="02040502050405020303" pitchFamily="18" charset="0"/>
                          <a:ea typeface="Calibri" panose="020F0502020204030204" pitchFamily="34" charset="0"/>
                          <a:cs typeface="Vrinda" panose="02000500000000020004" pitchFamily="2" charset="0"/>
                        </a:rPr>
                        <a:t>relationships</a:t>
                      </a:r>
                    </a:p>
                  </a:txBody>
                  <a:tcPr marL="68580" marR="68580" marT="0" marB="0" anchor="b"/>
                </a:tc>
              </a:tr>
            </a:tbl>
          </a:graphicData>
        </a:graphic>
      </p:graphicFrame>
      <p:sp>
        <p:nvSpPr>
          <p:cNvPr id="6" name="Title 5"/>
          <p:cNvSpPr>
            <a:spLocks noGrp="1"/>
          </p:cNvSpPr>
          <p:nvPr>
            <p:ph type="title"/>
          </p:nvPr>
        </p:nvSpPr>
        <p:spPr/>
        <p:txBody>
          <a:bodyPr>
            <a:normAutofit/>
          </a:bodyPr>
          <a:lstStyle/>
          <a:p>
            <a:r>
              <a:rPr lang="en-US" sz="800" dirty="0" smtClean="0"/>
              <a:t>.</a:t>
            </a:r>
            <a:endParaRPr lang="en-US" sz="800" dirty="0"/>
          </a:p>
        </p:txBody>
      </p:sp>
      <p:sp>
        <p:nvSpPr>
          <p:cNvPr id="2" name="Slide Number Placeholder 1"/>
          <p:cNvSpPr>
            <a:spLocks noGrp="1"/>
          </p:cNvSpPr>
          <p:nvPr>
            <p:ph type="sldNum" sz="quarter" idx="12"/>
          </p:nvPr>
        </p:nvSpPr>
        <p:spPr/>
        <p:txBody>
          <a:bodyPr/>
          <a:lstStyle/>
          <a:p>
            <a:fld id="{CB0064AB-2946-4EE5-A03F-11ED4BDCC6A8}" type="slidenum">
              <a:rPr lang="en-US" smtClean="0"/>
              <a:pPr/>
              <a:t>56</a:t>
            </a:fld>
            <a:endParaRPr lang="en-US"/>
          </a:p>
        </p:txBody>
      </p:sp>
    </p:spTree>
    <p:extLst>
      <p:ext uri="{BB962C8B-B14F-4D97-AF65-F5344CB8AC3E}">
        <p14:creationId xmlns="" xmlns:p14="http://schemas.microsoft.com/office/powerpoint/2010/main" val="9578167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u="sng" dirty="0" smtClean="0"/>
              <a:t>SUMMARY TO:</a:t>
            </a:r>
            <a:r>
              <a:rPr lang="en-US" dirty="0" smtClean="0"/>
              <a:t/>
            </a:r>
            <a:br>
              <a:rPr lang="en-US" dirty="0" smtClean="0"/>
            </a:br>
            <a:r>
              <a:rPr lang="en-US" dirty="0" smtClean="0"/>
              <a:t>FIVE </a:t>
            </a:r>
            <a:r>
              <a:rPr lang="en-US" dirty="0"/>
              <a:t>STAGES OF A NEGOTIATION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36759564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CB0064AB-2946-4EE5-A03F-11ED4BDCC6A8}" type="slidenum">
              <a:rPr lang="en-US" smtClean="0"/>
              <a:pPr/>
              <a:t>57</a:t>
            </a:fld>
            <a:endParaRPr lang="en-US"/>
          </a:p>
        </p:txBody>
      </p:sp>
    </p:spTree>
    <p:extLst>
      <p:ext uri="{BB962C8B-B14F-4D97-AF65-F5344CB8AC3E}">
        <p14:creationId xmlns="" xmlns:p14="http://schemas.microsoft.com/office/powerpoint/2010/main" val="6330089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style>
          <a:lnRef idx="0">
            <a:scrgbClr r="0" g="0" b="0"/>
          </a:lnRef>
          <a:fillRef idx="1002">
            <a:schemeClr val="lt2"/>
          </a:fillRef>
          <a:effectRef idx="0">
            <a:scrgbClr r="0" g="0" b="0"/>
          </a:effectRef>
          <a:fontRef idx="major"/>
        </p:style>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     </a:t>
            </a:r>
            <a:r>
              <a:rPr lang="en-US" sz="3600" b="1" dirty="0" smtClean="0">
                <a:latin typeface="Georgia" panose="02040502050405020303" pitchFamily="18" charset="0"/>
              </a:rPr>
              <a:t> NEGOTIATION  SKILL  DEVELOPMENT</a:t>
            </a:r>
            <a:endParaRPr lang="en-US" sz="3600" b="1" dirty="0">
              <a:latin typeface="Georgia" panose="02040502050405020303"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58</a:t>
            </a:fld>
            <a:endParaRPr lang="en-US"/>
          </a:p>
        </p:txBody>
      </p:sp>
    </p:spTree>
    <p:extLst>
      <p:ext uri="{BB962C8B-B14F-4D97-AF65-F5344CB8AC3E}">
        <p14:creationId xmlns="" xmlns:p14="http://schemas.microsoft.com/office/powerpoint/2010/main" val="38834592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a:bodyPr>
          <a:lstStyle/>
          <a:p>
            <a:r>
              <a:rPr lang="en-US" sz="3200" dirty="0">
                <a:latin typeface="Georgia" panose="02040502050405020303" pitchFamily="18" charset="0"/>
              </a:rPr>
              <a:t>Strengthening creative ability for resolving a dispute. </a:t>
            </a:r>
          </a:p>
        </p:txBody>
      </p:sp>
      <p:sp>
        <p:nvSpPr>
          <p:cNvPr id="3" name="Content Placeholder 2"/>
          <p:cNvSpPr>
            <a:spLocks noGrp="1"/>
          </p:cNvSpPr>
          <p:nvPr>
            <p:ph idx="1"/>
          </p:nvPr>
        </p:nvSpPr>
        <p:spPr/>
        <p:txBody>
          <a:bodyPr>
            <a:normAutofit/>
          </a:bodyPr>
          <a:lstStyle/>
          <a:p>
            <a:endParaRPr lang="en-US" sz="2600" dirty="0" smtClean="0">
              <a:latin typeface="Georgia" panose="02040502050405020303" pitchFamily="18" charset="0"/>
            </a:endParaRPr>
          </a:p>
          <a:p>
            <a:r>
              <a:rPr lang="en-US" sz="2600" dirty="0" smtClean="0">
                <a:latin typeface="Georgia" panose="02040502050405020303" pitchFamily="18" charset="0"/>
              </a:rPr>
              <a:t>Keep </a:t>
            </a:r>
            <a:r>
              <a:rPr lang="en-US" sz="2600" dirty="0">
                <a:latin typeface="Georgia" panose="02040502050405020303" pitchFamily="18" charset="0"/>
              </a:rPr>
              <a:t>track of your </a:t>
            </a:r>
            <a:r>
              <a:rPr lang="en-US" sz="2600" dirty="0" smtClean="0">
                <a:latin typeface="Georgia" panose="02040502050405020303" pitchFamily="18" charset="0"/>
              </a:rPr>
              <a:t>points at </a:t>
            </a:r>
            <a:r>
              <a:rPr lang="en-US" sz="2600" dirty="0">
                <a:latin typeface="Georgia" panose="02040502050405020303" pitchFamily="18" charset="0"/>
              </a:rPr>
              <a:t>all </a:t>
            </a:r>
            <a:r>
              <a:rPr lang="en-US" sz="2600" dirty="0" smtClean="0">
                <a:latin typeface="Georgia" panose="02040502050405020303" pitchFamily="18" charset="0"/>
              </a:rPr>
              <a:t>times.</a:t>
            </a:r>
          </a:p>
          <a:p>
            <a:r>
              <a:rPr lang="en-US" sz="2600" dirty="0" smtClean="0">
                <a:latin typeface="Georgia" panose="02040502050405020303" pitchFamily="18" charset="0"/>
              </a:rPr>
              <a:t>Learn </a:t>
            </a:r>
            <a:r>
              <a:rPr lang="en-US" sz="2600" dirty="0">
                <a:latin typeface="Georgia" panose="02040502050405020303" pitchFamily="18" charset="0"/>
              </a:rPr>
              <a:t>to know and understand </a:t>
            </a:r>
            <a:r>
              <a:rPr lang="en-US" sz="2600" dirty="0" smtClean="0">
                <a:latin typeface="Georgia" panose="02040502050405020303" pitchFamily="18" charset="0"/>
              </a:rPr>
              <a:t>your position. </a:t>
            </a:r>
          </a:p>
          <a:p>
            <a:r>
              <a:rPr lang="en-US" sz="2600" dirty="0" smtClean="0">
                <a:latin typeface="Georgia" panose="02040502050405020303" pitchFamily="18" charset="0"/>
              </a:rPr>
              <a:t>Learn </a:t>
            </a:r>
            <a:r>
              <a:rPr lang="en-US" sz="2600" dirty="0">
                <a:latin typeface="Georgia" panose="02040502050405020303" pitchFamily="18" charset="0"/>
              </a:rPr>
              <a:t>about things </a:t>
            </a:r>
            <a:r>
              <a:rPr lang="en-US" sz="2600" dirty="0" smtClean="0">
                <a:latin typeface="Georgia" panose="02040502050405020303" pitchFamily="18" charset="0"/>
              </a:rPr>
              <a:t>of dispute, even if it is outside </a:t>
            </a:r>
            <a:r>
              <a:rPr lang="en-US" sz="2600" dirty="0">
                <a:latin typeface="Georgia" panose="02040502050405020303" pitchFamily="18" charset="0"/>
              </a:rPr>
              <a:t>your </a:t>
            </a:r>
            <a:r>
              <a:rPr lang="en-US" sz="2600" dirty="0" smtClean="0">
                <a:latin typeface="Georgia" panose="02040502050405020303" pitchFamily="18" charset="0"/>
              </a:rPr>
              <a:t>specialty. </a:t>
            </a:r>
          </a:p>
          <a:p>
            <a:r>
              <a:rPr lang="en-US" sz="2600" dirty="0" smtClean="0">
                <a:latin typeface="Georgia" panose="02040502050405020303" pitchFamily="18" charset="0"/>
              </a:rPr>
              <a:t>Avoid </a:t>
            </a:r>
            <a:r>
              <a:rPr lang="en-US" sz="2600" dirty="0">
                <a:latin typeface="Georgia" panose="02040502050405020303" pitchFamily="18" charset="0"/>
              </a:rPr>
              <a:t>rigid, set patterns of doing </a:t>
            </a:r>
            <a:r>
              <a:rPr lang="en-US" sz="2600" dirty="0" smtClean="0">
                <a:latin typeface="Georgia" panose="02040502050405020303" pitchFamily="18" charset="0"/>
              </a:rPr>
              <a:t>things. </a:t>
            </a:r>
          </a:p>
          <a:p>
            <a:r>
              <a:rPr lang="en-US" sz="2600" dirty="0" smtClean="0">
                <a:latin typeface="Georgia" panose="02040502050405020303" pitchFamily="18" charset="0"/>
              </a:rPr>
              <a:t>Be </a:t>
            </a:r>
            <a:r>
              <a:rPr lang="en-US" sz="2600" dirty="0">
                <a:latin typeface="Georgia" panose="02040502050405020303" pitchFamily="18" charset="0"/>
              </a:rPr>
              <a:t>alert in your </a:t>
            </a:r>
            <a:r>
              <a:rPr lang="en-US" sz="2600" dirty="0" smtClean="0">
                <a:latin typeface="Georgia" panose="02040502050405020303" pitchFamily="18" charset="0"/>
              </a:rPr>
              <a:t>observations.</a:t>
            </a:r>
          </a:p>
          <a:p>
            <a:r>
              <a:rPr lang="en-US" sz="2600" dirty="0" smtClean="0">
                <a:latin typeface="Georgia" panose="02040502050405020303" pitchFamily="18" charset="0"/>
              </a:rPr>
              <a:t>Keep </a:t>
            </a:r>
            <a:r>
              <a:rPr lang="en-US" sz="2600" dirty="0">
                <a:latin typeface="Georgia" panose="02040502050405020303" pitchFamily="18" charset="0"/>
              </a:rPr>
              <a:t>your sense of humor. You are more creative when you are relaxed.</a:t>
            </a:r>
            <a:endParaRPr lang="en-US" sz="2600" dirty="0" smtClean="0">
              <a:latin typeface="Georgia" panose="02040502050405020303"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59</a:t>
            </a:fld>
            <a:endParaRPr lang="en-US"/>
          </a:p>
        </p:txBody>
      </p:sp>
    </p:spTree>
    <p:extLst>
      <p:ext uri="{BB962C8B-B14F-4D97-AF65-F5344CB8AC3E}">
        <p14:creationId xmlns="" xmlns:p14="http://schemas.microsoft.com/office/powerpoint/2010/main" val="2829641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 </a:t>
            </a:r>
            <a:r>
              <a:rPr lang="en-US" b="1" u="sng" dirty="0"/>
              <a:t>Training Outline</a:t>
            </a:r>
            <a:r>
              <a:rPr lang="en-US" dirty="0"/>
              <a:t>:</a:t>
            </a:r>
          </a:p>
        </p:txBody>
      </p:sp>
      <p:sp>
        <p:nvSpPr>
          <p:cNvPr id="3" name="Content Placeholder 2"/>
          <p:cNvSpPr>
            <a:spLocks noGrp="1"/>
          </p:cNvSpPr>
          <p:nvPr>
            <p:ph idx="1"/>
          </p:nvPr>
        </p:nvSpPr>
        <p:spPr/>
        <p:txBody>
          <a:bodyPr>
            <a:normAutofit/>
          </a:bodyPr>
          <a:lstStyle/>
          <a:p>
            <a:pPr marL="0" indent="0">
              <a:buNone/>
            </a:pPr>
            <a:r>
              <a:rPr lang="en-US" sz="2000" b="1" u="sng" dirty="0" smtClean="0">
                <a:latin typeface="Georgia" panose="02040502050405020303" pitchFamily="18" charset="0"/>
              </a:rPr>
              <a:t>Part-1</a:t>
            </a:r>
            <a:r>
              <a:rPr lang="en-US" sz="2000" dirty="0">
                <a:latin typeface="Georgia" panose="02040502050405020303" pitchFamily="18" charset="0"/>
              </a:rPr>
              <a:t>: </a:t>
            </a:r>
            <a:r>
              <a:rPr lang="en-US" sz="2000" dirty="0" smtClean="0">
                <a:latin typeface="Georgia" panose="02040502050405020303" pitchFamily="18" charset="0"/>
              </a:rPr>
              <a:t> We </a:t>
            </a:r>
            <a:r>
              <a:rPr lang="en-US" sz="2000" dirty="0">
                <a:latin typeface="Georgia" panose="02040502050405020303" pitchFamily="18" charset="0"/>
              </a:rPr>
              <a:t>will assess the inherent skills of the participants (by Thomas-</a:t>
            </a:r>
            <a:r>
              <a:rPr lang="en-US" sz="2000" dirty="0" err="1">
                <a:latin typeface="Georgia" panose="02040502050405020303" pitchFamily="18" charset="0"/>
              </a:rPr>
              <a:t>Kilmann</a:t>
            </a:r>
            <a:r>
              <a:rPr lang="en-US" sz="2000" dirty="0">
                <a:latin typeface="Georgia" panose="02040502050405020303" pitchFamily="18" charset="0"/>
              </a:rPr>
              <a:t> method</a:t>
            </a:r>
            <a:r>
              <a:rPr lang="en-US" sz="2000" dirty="0" smtClean="0">
                <a:latin typeface="Georgia" panose="02040502050405020303" pitchFamily="18" charset="0"/>
              </a:rPr>
              <a:t>).</a:t>
            </a:r>
          </a:p>
          <a:p>
            <a:pPr marL="0" indent="0">
              <a:buNone/>
            </a:pPr>
            <a:r>
              <a:rPr lang="en-US" sz="2000" dirty="0" smtClean="0">
                <a:latin typeface="Georgia" panose="02040502050405020303" pitchFamily="18" charset="0"/>
              </a:rPr>
              <a:t> </a:t>
            </a:r>
            <a:endParaRPr lang="en-US" sz="2000" dirty="0">
              <a:latin typeface="Georgia" panose="02040502050405020303" pitchFamily="18" charset="0"/>
            </a:endParaRPr>
          </a:p>
          <a:p>
            <a:pPr marL="0" indent="0">
              <a:buNone/>
            </a:pPr>
            <a:r>
              <a:rPr lang="en-US" sz="2000" b="1" u="sng" dirty="0" smtClean="0">
                <a:latin typeface="Georgia" panose="02040502050405020303" pitchFamily="18" charset="0"/>
              </a:rPr>
              <a:t>Part-2</a:t>
            </a:r>
            <a:r>
              <a:rPr lang="en-US" sz="2000" dirty="0" smtClean="0">
                <a:latin typeface="Georgia" panose="02040502050405020303" pitchFamily="18" charset="0"/>
              </a:rPr>
              <a:t>: General </a:t>
            </a:r>
            <a:r>
              <a:rPr lang="en-US" sz="2000" dirty="0">
                <a:latin typeface="Georgia" panose="02040502050405020303" pitchFamily="18" charset="0"/>
              </a:rPr>
              <a:t>lecture on Negotiation, Stages of a negotiation, Negotiation skill development (creative ability, </a:t>
            </a:r>
            <a:r>
              <a:rPr lang="en-US" sz="2000" dirty="0" smtClean="0">
                <a:latin typeface="Georgia" panose="02040502050405020303" pitchFamily="18" charset="0"/>
              </a:rPr>
              <a:t>effective </a:t>
            </a:r>
            <a:r>
              <a:rPr lang="en-US" sz="2000" dirty="0">
                <a:latin typeface="Georgia" panose="02040502050405020303" pitchFamily="18" charset="0"/>
              </a:rPr>
              <a:t>communication, bargaining style, maintaining relationship </a:t>
            </a:r>
            <a:r>
              <a:rPr lang="en-US" sz="2000" dirty="0" err="1">
                <a:latin typeface="Georgia" panose="02040502050405020303" pitchFamily="18" charset="0"/>
              </a:rPr>
              <a:t>etc</a:t>
            </a:r>
            <a:r>
              <a:rPr lang="en-US" sz="2000" dirty="0">
                <a:latin typeface="Georgia" panose="02040502050405020303" pitchFamily="18" charset="0"/>
              </a:rPr>
              <a:t>) and a discussion on Integrative </a:t>
            </a:r>
            <a:r>
              <a:rPr lang="en-US" sz="2000" dirty="0" smtClean="0">
                <a:latin typeface="Georgia" panose="02040502050405020303" pitchFamily="18" charset="0"/>
              </a:rPr>
              <a:t>Negotiation method</a:t>
            </a:r>
            <a:r>
              <a:rPr lang="en-US" sz="2000" dirty="0">
                <a:latin typeface="Georgia" panose="02040502050405020303" pitchFamily="18" charset="0"/>
              </a:rPr>
              <a:t>. </a:t>
            </a:r>
            <a:endParaRPr lang="en-US" sz="2000" dirty="0" smtClean="0">
              <a:latin typeface="Georgia" panose="02040502050405020303" pitchFamily="18" charset="0"/>
            </a:endParaRPr>
          </a:p>
          <a:p>
            <a:pPr marL="0" indent="0">
              <a:buNone/>
            </a:pPr>
            <a:endParaRPr lang="en-US" sz="2000" dirty="0">
              <a:latin typeface="Georgia" panose="02040502050405020303" pitchFamily="18" charset="0"/>
            </a:endParaRPr>
          </a:p>
          <a:p>
            <a:pPr marL="0" indent="0">
              <a:buNone/>
            </a:pPr>
            <a:r>
              <a:rPr lang="en-US" sz="2000" b="1" u="sng" smtClean="0">
                <a:latin typeface="Georgia" panose="02040502050405020303" pitchFamily="18" charset="0"/>
              </a:rPr>
              <a:t>Part-3</a:t>
            </a:r>
            <a:r>
              <a:rPr lang="en-US" sz="2000" smtClean="0">
                <a:latin typeface="Georgia" panose="02040502050405020303" pitchFamily="18" charset="0"/>
              </a:rPr>
              <a:t>: </a:t>
            </a:r>
            <a:r>
              <a:rPr lang="en-US" sz="2000" dirty="0">
                <a:latin typeface="Georgia" panose="02040502050405020303" pitchFamily="18" charset="0"/>
              </a:rPr>
              <a:t>Personal Feedback as well as personal Advice on the skills of the participants.</a:t>
            </a:r>
          </a:p>
          <a:p>
            <a:pPr marL="0" indent="0">
              <a:buNone/>
            </a:pPr>
            <a:endParaRPr lang="en-US" sz="2000" dirty="0">
              <a:latin typeface="Georgia" panose="02040502050405020303" pitchFamily="18" charset="0"/>
            </a:endParaRPr>
          </a:p>
          <a:p>
            <a:pPr marL="0" indent="0">
              <a:buNone/>
            </a:pPr>
            <a:r>
              <a:rPr lang="en-US" sz="2000" b="1" u="sng" dirty="0">
                <a:latin typeface="Georgia" panose="02040502050405020303" pitchFamily="18" charset="0"/>
              </a:rPr>
              <a:t>Part-4</a:t>
            </a:r>
            <a:r>
              <a:rPr lang="en-US" sz="2000" dirty="0">
                <a:latin typeface="Georgia" panose="02040502050405020303" pitchFamily="18" charset="0"/>
              </a:rPr>
              <a:t>: </a:t>
            </a:r>
            <a:r>
              <a:rPr lang="en-US" sz="2000" dirty="0" smtClean="0">
                <a:latin typeface="Georgia" panose="02040502050405020303" pitchFamily="18" charset="0"/>
              </a:rPr>
              <a:t>Group Exercise in couple.</a:t>
            </a:r>
          </a:p>
          <a:p>
            <a:pPr marL="0" indent="0">
              <a:buNone/>
            </a:pPr>
            <a:endParaRPr lang="en-US" sz="2000" dirty="0">
              <a:latin typeface="Georgia" panose="02040502050405020303" pitchFamily="18" charset="0"/>
            </a:endParaRPr>
          </a:p>
          <a:p>
            <a:pPr marL="0" indent="0">
              <a:buNone/>
            </a:pPr>
            <a:r>
              <a:rPr lang="en-US" sz="2000" b="1" u="sng" dirty="0">
                <a:latin typeface="Georgia" panose="02040502050405020303" pitchFamily="18" charset="0"/>
              </a:rPr>
              <a:t>Part-5</a:t>
            </a:r>
            <a:r>
              <a:rPr lang="en-US" sz="2000" dirty="0">
                <a:latin typeface="Georgia" panose="02040502050405020303" pitchFamily="18" charset="0"/>
              </a:rPr>
              <a:t>: </a:t>
            </a:r>
            <a:r>
              <a:rPr lang="en-US" sz="2000" dirty="0" smtClean="0">
                <a:latin typeface="Georgia" panose="02040502050405020303" pitchFamily="18" charset="0"/>
              </a:rPr>
              <a:t>Feedback </a:t>
            </a:r>
            <a:r>
              <a:rPr lang="en-US" sz="2000" dirty="0">
                <a:latin typeface="Georgia" panose="02040502050405020303" pitchFamily="18" charset="0"/>
              </a:rPr>
              <a:t>on </a:t>
            </a:r>
            <a:r>
              <a:rPr lang="en-US" sz="2000" dirty="0" smtClean="0">
                <a:latin typeface="Georgia" panose="02040502050405020303" pitchFamily="18" charset="0"/>
              </a:rPr>
              <a:t>‘Development </a:t>
            </a:r>
            <a:r>
              <a:rPr lang="en-US" sz="2000" dirty="0">
                <a:latin typeface="Georgia" panose="02040502050405020303" pitchFamily="18" charset="0"/>
              </a:rPr>
              <a:t>towards being a good negotiator’.  </a:t>
            </a:r>
          </a:p>
          <a:p>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6</a:t>
            </a:fld>
            <a:endParaRPr lang="en-US"/>
          </a:p>
        </p:txBody>
      </p:sp>
    </p:spTree>
    <p:extLst>
      <p:ext uri="{BB962C8B-B14F-4D97-AF65-F5344CB8AC3E}">
        <p14:creationId xmlns="" xmlns:p14="http://schemas.microsoft.com/office/powerpoint/2010/main" val="12094538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normAutofit fontScale="90000"/>
          </a:bodyPr>
          <a:lstStyle/>
          <a:p>
            <a:pPr lvl="0"/>
            <a:r>
              <a:rPr lang="en-US" dirty="0" smtClean="0">
                <a:latin typeface="Georgia" panose="02040502050405020303" pitchFamily="18" charset="0"/>
              </a:rPr>
              <a:t/>
            </a:r>
            <a:br>
              <a:rPr lang="en-US" dirty="0" smtClean="0">
                <a:latin typeface="Georgia" panose="02040502050405020303" pitchFamily="18" charset="0"/>
              </a:rPr>
            </a:br>
            <a:r>
              <a:rPr lang="en-US" dirty="0" smtClean="0">
                <a:latin typeface="Georgia" panose="02040502050405020303" pitchFamily="18" charset="0"/>
              </a:rPr>
              <a:t>Developing </a:t>
            </a:r>
            <a:r>
              <a:rPr lang="en-US" dirty="0">
                <a:latin typeface="Georgia" panose="02040502050405020303" pitchFamily="18" charset="0"/>
              </a:rPr>
              <a:t>effective communication skill</a:t>
            </a:r>
            <a:br>
              <a:rPr lang="en-US" dirty="0">
                <a:latin typeface="Georgia" panose="02040502050405020303" pitchFamily="18" charset="0"/>
              </a:rPr>
            </a:br>
            <a:endParaRPr lang="en-US" dirty="0">
              <a:latin typeface="Georgia" panose="02040502050405020303" pitchFamily="18" charset="0"/>
            </a:endParaRPr>
          </a:p>
        </p:txBody>
      </p:sp>
      <p:sp>
        <p:nvSpPr>
          <p:cNvPr id="3" name="Content Placeholder 2"/>
          <p:cNvSpPr>
            <a:spLocks noGrp="1"/>
          </p:cNvSpPr>
          <p:nvPr>
            <p:ph idx="1"/>
          </p:nvPr>
        </p:nvSpPr>
        <p:spPr/>
        <p:txBody>
          <a:bodyPr>
            <a:noAutofit/>
          </a:bodyPr>
          <a:lstStyle/>
          <a:p>
            <a:r>
              <a:rPr lang="en-US" sz="2400" dirty="0" smtClean="0">
                <a:latin typeface="Georgia" panose="02040502050405020303" pitchFamily="18" charset="0"/>
              </a:rPr>
              <a:t>Learn </a:t>
            </a:r>
            <a:r>
              <a:rPr lang="en-US" sz="2400" dirty="0">
                <a:latin typeface="Georgia" panose="02040502050405020303" pitchFamily="18" charset="0"/>
              </a:rPr>
              <a:t>to Listen</a:t>
            </a:r>
          </a:p>
          <a:p>
            <a:r>
              <a:rPr lang="en-US" sz="2400" dirty="0" smtClean="0">
                <a:latin typeface="Georgia" panose="02040502050405020303" pitchFamily="18" charset="0"/>
              </a:rPr>
              <a:t>Empathize        </a:t>
            </a:r>
            <a:endParaRPr lang="en-US" sz="2400" dirty="0">
              <a:latin typeface="Georgia" panose="02040502050405020303" pitchFamily="18" charset="0"/>
            </a:endParaRPr>
          </a:p>
          <a:p>
            <a:r>
              <a:rPr lang="en-US" sz="2400" dirty="0" smtClean="0">
                <a:latin typeface="Georgia" panose="02040502050405020303" pitchFamily="18" charset="0"/>
              </a:rPr>
              <a:t>Encourage</a:t>
            </a:r>
            <a:endParaRPr lang="en-US" sz="2400" dirty="0">
              <a:latin typeface="Georgia" panose="02040502050405020303" pitchFamily="18" charset="0"/>
            </a:endParaRPr>
          </a:p>
          <a:p>
            <a:r>
              <a:rPr lang="en-US" sz="2400" dirty="0" smtClean="0">
                <a:latin typeface="Georgia" panose="02040502050405020303" pitchFamily="18" charset="0"/>
              </a:rPr>
              <a:t>Treat </a:t>
            </a:r>
            <a:r>
              <a:rPr lang="en-US" sz="2400" dirty="0">
                <a:latin typeface="Georgia" panose="02040502050405020303" pitchFamily="18" charset="0"/>
              </a:rPr>
              <a:t>People Equally</a:t>
            </a:r>
          </a:p>
          <a:p>
            <a:r>
              <a:rPr lang="en-US" sz="2400" dirty="0" smtClean="0">
                <a:latin typeface="Georgia" panose="02040502050405020303" pitchFamily="18" charset="0"/>
              </a:rPr>
              <a:t>Have </a:t>
            </a:r>
            <a:r>
              <a:rPr lang="en-US" sz="2400" dirty="0">
                <a:latin typeface="Georgia" panose="02040502050405020303" pitchFamily="18" charset="0"/>
              </a:rPr>
              <a:t>a Script for Small Talk and Other </a:t>
            </a:r>
            <a:r>
              <a:rPr lang="en-US" sz="2400" dirty="0" smtClean="0">
                <a:latin typeface="Georgia" panose="02040502050405020303" pitchFamily="18" charset="0"/>
              </a:rPr>
              <a:t>Occasions</a:t>
            </a:r>
            <a:endParaRPr lang="en-US" sz="2400" dirty="0">
              <a:latin typeface="Georgia" panose="02040502050405020303" pitchFamily="18" charset="0"/>
            </a:endParaRPr>
          </a:p>
          <a:p>
            <a:r>
              <a:rPr lang="en-US" sz="2400" dirty="0" smtClean="0">
                <a:latin typeface="Georgia" panose="02040502050405020303" pitchFamily="18" charset="0"/>
              </a:rPr>
              <a:t>Maintain </a:t>
            </a:r>
            <a:r>
              <a:rPr lang="en-US" sz="2400" dirty="0">
                <a:latin typeface="Georgia" panose="02040502050405020303" pitchFamily="18" charset="0"/>
              </a:rPr>
              <a:t>a Positive Attitude and </a:t>
            </a:r>
            <a:r>
              <a:rPr lang="en-US" sz="2400" dirty="0" smtClean="0">
                <a:latin typeface="Georgia" panose="02040502050405020303" pitchFamily="18" charset="0"/>
              </a:rPr>
              <a:t>Smile (</a:t>
            </a:r>
            <a:r>
              <a:rPr lang="en-US" sz="2400" dirty="0">
                <a:latin typeface="Georgia" panose="02040502050405020303" pitchFamily="18" charset="0"/>
              </a:rPr>
              <a:t>Watch Your Body </a:t>
            </a:r>
            <a:r>
              <a:rPr lang="en-US" sz="2400" dirty="0" smtClean="0">
                <a:latin typeface="Georgia" panose="02040502050405020303" pitchFamily="18" charset="0"/>
              </a:rPr>
              <a:t>Language)</a:t>
            </a:r>
            <a:endParaRPr lang="en-US" sz="2400" dirty="0">
              <a:latin typeface="Georgia" panose="02040502050405020303" pitchFamily="18" charset="0"/>
            </a:endParaRPr>
          </a:p>
          <a:p>
            <a:r>
              <a:rPr lang="en-US" sz="2400" dirty="0" err="1" smtClean="0">
                <a:latin typeface="Georgia" panose="02040502050405020303" pitchFamily="18" charset="0"/>
              </a:rPr>
              <a:t>Minimise</a:t>
            </a:r>
            <a:r>
              <a:rPr lang="en-US" sz="2400" dirty="0" smtClean="0">
                <a:latin typeface="Georgia" panose="02040502050405020303" pitchFamily="18" charset="0"/>
              </a:rPr>
              <a:t> Stress</a:t>
            </a:r>
          </a:p>
          <a:p>
            <a:r>
              <a:rPr lang="en-US" sz="2400" dirty="0">
                <a:latin typeface="Georgia" panose="02040502050405020303" pitchFamily="18" charset="0"/>
              </a:rPr>
              <a:t>Put Away the </a:t>
            </a:r>
            <a:r>
              <a:rPr lang="en-US" sz="2400" dirty="0" smtClean="0">
                <a:latin typeface="Georgia" panose="02040502050405020303" pitchFamily="18" charset="0"/>
              </a:rPr>
              <a:t>Distractions</a:t>
            </a:r>
          </a:p>
          <a:p>
            <a:r>
              <a:rPr lang="en-US" sz="2400" dirty="0">
                <a:latin typeface="Georgia" panose="02040502050405020303" pitchFamily="18" charset="0"/>
              </a:rPr>
              <a:t> Be Brief Yet </a:t>
            </a:r>
            <a:r>
              <a:rPr lang="en-US" sz="2400" dirty="0" smtClean="0">
                <a:latin typeface="Georgia" panose="02040502050405020303" pitchFamily="18" charset="0"/>
              </a:rPr>
              <a:t>Specific</a:t>
            </a:r>
            <a:endParaRPr lang="en-US" sz="2400" dirty="0">
              <a:latin typeface="Georgia" panose="02040502050405020303" pitchFamily="18" charset="0"/>
            </a:endParaRPr>
          </a:p>
          <a:p>
            <a:r>
              <a:rPr lang="en-US" sz="2400" dirty="0" smtClean="0">
                <a:latin typeface="Georgia" panose="02040502050405020303" pitchFamily="18" charset="0"/>
              </a:rPr>
              <a:t>Only </a:t>
            </a:r>
            <a:r>
              <a:rPr lang="en-US" sz="2400" dirty="0">
                <a:latin typeface="Georgia" panose="02040502050405020303" pitchFamily="18" charset="0"/>
              </a:rPr>
              <a:t>Complain when Absolutely </a:t>
            </a:r>
            <a:r>
              <a:rPr lang="en-US" sz="2400" dirty="0" smtClean="0">
                <a:latin typeface="Georgia" panose="02040502050405020303" pitchFamily="18" charset="0"/>
              </a:rPr>
              <a:t>Necessary</a:t>
            </a:r>
            <a:endParaRPr lang="en-US" sz="2400" dirty="0">
              <a:latin typeface="Georgia" panose="02040502050405020303" pitchFamily="18" charset="0"/>
            </a:endParaRPr>
          </a:p>
        </p:txBody>
      </p:sp>
      <p:pic>
        <p:nvPicPr>
          <p:cNvPr id="5" name="Picture 4"/>
          <p:cNvPicPr>
            <a:picLocks noChangeAspect="1"/>
          </p:cNvPicPr>
          <p:nvPr/>
        </p:nvPicPr>
        <p:blipFill>
          <a:blip r:embed="rId2"/>
          <a:stretch>
            <a:fillRect/>
          </a:stretch>
        </p:blipFill>
        <p:spPr>
          <a:xfrm>
            <a:off x="8925058" y="1847348"/>
            <a:ext cx="2108812" cy="2003436"/>
          </a:xfrm>
          <a:prstGeom prst="rect">
            <a:avLst/>
          </a:prstGeom>
        </p:spPr>
      </p:pic>
      <p:sp>
        <p:nvSpPr>
          <p:cNvPr id="4" name="Slide Number Placeholder 3"/>
          <p:cNvSpPr>
            <a:spLocks noGrp="1"/>
          </p:cNvSpPr>
          <p:nvPr>
            <p:ph type="sldNum" sz="quarter" idx="12"/>
          </p:nvPr>
        </p:nvSpPr>
        <p:spPr/>
        <p:txBody>
          <a:bodyPr/>
          <a:lstStyle/>
          <a:p>
            <a:fld id="{CB0064AB-2946-4EE5-A03F-11ED4BDCC6A8}" type="slidenum">
              <a:rPr lang="en-US" smtClean="0"/>
              <a:pPr/>
              <a:t>60</a:t>
            </a:fld>
            <a:endParaRPr lang="en-US"/>
          </a:p>
        </p:txBody>
      </p:sp>
    </p:spTree>
    <p:extLst>
      <p:ext uri="{BB962C8B-B14F-4D97-AF65-F5344CB8AC3E}">
        <p14:creationId xmlns="" xmlns:p14="http://schemas.microsoft.com/office/powerpoint/2010/main" val="15146504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pPr lvl="0"/>
            <a:r>
              <a:rPr lang="en-US" sz="3400" dirty="0">
                <a:latin typeface="Georgia" panose="02040502050405020303" pitchFamily="18" charset="0"/>
              </a:rPr>
              <a:t>Understanding and Identifying bargaining styles   </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b="1" u="sng" dirty="0"/>
              <a:t>StyleNo-1:</a:t>
            </a:r>
            <a:r>
              <a:rPr lang="en-US" dirty="0"/>
              <a:t> </a:t>
            </a:r>
            <a:r>
              <a:rPr lang="en-US" u="sng" dirty="0"/>
              <a:t>The Competitor</a:t>
            </a:r>
            <a:r>
              <a:rPr lang="en-US" dirty="0"/>
              <a:t>: They are perceived as the most aggressive style</a:t>
            </a:r>
            <a:r>
              <a:rPr lang="en-US" dirty="0" smtClean="0"/>
              <a:t>.</a:t>
            </a:r>
            <a:r>
              <a:rPr lang="en-US" dirty="0"/>
              <a:t> </a:t>
            </a:r>
          </a:p>
          <a:p>
            <a:pPr marL="0" indent="0">
              <a:buNone/>
            </a:pPr>
            <a:r>
              <a:rPr lang="en-US" b="1" u="sng" dirty="0"/>
              <a:t>StyleNo-2</a:t>
            </a:r>
            <a:r>
              <a:rPr lang="en-US" dirty="0"/>
              <a:t>: </a:t>
            </a:r>
            <a:r>
              <a:rPr lang="en-US" u="sng" dirty="0"/>
              <a:t>The Problem Solver</a:t>
            </a:r>
            <a:r>
              <a:rPr lang="en-US" dirty="0"/>
              <a:t>: This type of negotiator has the ultimate goal of a mutually beneficial result that meets needs of parties on both sides of the negotiation</a:t>
            </a:r>
            <a:r>
              <a:rPr lang="en-US" dirty="0" smtClean="0"/>
              <a:t>.</a:t>
            </a:r>
            <a:r>
              <a:rPr lang="en-US" dirty="0"/>
              <a:t> </a:t>
            </a:r>
          </a:p>
          <a:p>
            <a:pPr marL="0" indent="0">
              <a:buNone/>
            </a:pPr>
            <a:r>
              <a:rPr lang="en-US" b="1" u="sng" dirty="0"/>
              <a:t>StyleNo-3</a:t>
            </a:r>
            <a:r>
              <a:rPr lang="en-US" dirty="0"/>
              <a:t>: </a:t>
            </a:r>
            <a:r>
              <a:rPr lang="en-US" u="sng" dirty="0"/>
              <a:t>The Compromiser</a:t>
            </a:r>
            <a:r>
              <a:rPr lang="en-US" dirty="0"/>
              <a:t>: Much like the Problem Solver, the Compromiser also sees their efforts as being a means to satisfy both sides of a negotiation. However, their </a:t>
            </a:r>
            <a:r>
              <a:rPr lang="en-US" u="sng" dirty="0"/>
              <a:t>main goal is to foster a trusting business relationship</a:t>
            </a:r>
            <a:r>
              <a:rPr lang="en-US" dirty="0"/>
              <a:t> that will move their party forward in the long run</a:t>
            </a:r>
            <a:r>
              <a:rPr lang="en-US" dirty="0" smtClean="0"/>
              <a:t>.</a:t>
            </a:r>
            <a:r>
              <a:rPr lang="en-US" dirty="0"/>
              <a:t> </a:t>
            </a:r>
          </a:p>
        </p:txBody>
      </p:sp>
      <p:sp>
        <p:nvSpPr>
          <p:cNvPr id="4" name="Slide Number Placeholder 3"/>
          <p:cNvSpPr>
            <a:spLocks noGrp="1"/>
          </p:cNvSpPr>
          <p:nvPr>
            <p:ph type="sldNum" sz="quarter" idx="12"/>
          </p:nvPr>
        </p:nvSpPr>
        <p:spPr/>
        <p:txBody>
          <a:bodyPr/>
          <a:lstStyle/>
          <a:p>
            <a:fld id="{CB0064AB-2946-4EE5-A03F-11ED4BDCC6A8}" type="slidenum">
              <a:rPr lang="en-US" smtClean="0"/>
              <a:pPr/>
              <a:t>61</a:t>
            </a:fld>
            <a:endParaRPr lang="en-US"/>
          </a:p>
        </p:txBody>
      </p:sp>
    </p:spTree>
    <p:extLst>
      <p:ext uri="{BB962C8B-B14F-4D97-AF65-F5344CB8AC3E}">
        <p14:creationId xmlns="" xmlns:p14="http://schemas.microsoft.com/office/powerpoint/2010/main" val="25610618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pPr lvl="0"/>
            <a:r>
              <a:rPr lang="en-US" sz="3400" dirty="0">
                <a:latin typeface="Georgia" panose="02040502050405020303" pitchFamily="18" charset="0"/>
              </a:rPr>
              <a:t>Understanding and Identifying bargaining styles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u="sng" dirty="0" smtClean="0"/>
              <a:t>StyleNo-4</a:t>
            </a:r>
            <a:r>
              <a:rPr lang="en-US" dirty="0"/>
              <a:t>: </a:t>
            </a:r>
            <a:r>
              <a:rPr lang="en-US" u="sng" dirty="0"/>
              <a:t>The Accommodator</a:t>
            </a:r>
            <a:r>
              <a:rPr lang="en-US" dirty="0"/>
              <a:t>: The style of the Accommodator commonly takes the approach of a negotiation with the desire to achieve </a:t>
            </a:r>
            <a:r>
              <a:rPr lang="en-US" u="sng" dirty="0"/>
              <a:t>a long-term goal of securing mutual gain from the outcome</a:t>
            </a:r>
            <a:r>
              <a:rPr lang="en-US" dirty="0"/>
              <a:t>. An Accommodator accomplishes this goal by implementing a legitimate aspiration to advance the needs of the other party.</a:t>
            </a:r>
          </a:p>
          <a:p>
            <a:pPr marL="0" indent="0">
              <a:buNone/>
            </a:pPr>
            <a:r>
              <a:rPr lang="en-US" b="1" u="sng" dirty="0" smtClean="0"/>
              <a:t>StyleNo-5</a:t>
            </a:r>
            <a:r>
              <a:rPr lang="en-US" dirty="0"/>
              <a:t>: </a:t>
            </a:r>
            <a:r>
              <a:rPr lang="en-US" u="sng" dirty="0"/>
              <a:t>The Conflict Avoider</a:t>
            </a:r>
            <a:r>
              <a:rPr lang="en-US" dirty="0"/>
              <a:t>: They are the final style of the bargaining personalities. This bargaining position can be frustrating because it ignores the primary aspect of conflicts that typically arise in a negotiation. By avoiding specific conflicts during a negotiation, the Conflict Avoider tends to add to the unpleasantness that can arise out of these situations. The result of this style is that the </a:t>
            </a:r>
            <a:r>
              <a:rPr lang="en-US" u="sng" dirty="0"/>
              <a:t>Conflict Avoider may create frustration related to the important topics of the negotiation</a:t>
            </a:r>
            <a:r>
              <a:rPr lang="en-US" dirty="0"/>
              <a:t>, ultimately resulting in a losing situation on their end. </a:t>
            </a:r>
          </a:p>
        </p:txBody>
      </p:sp>
      <p:sp>
        <p:nvSpPr>
          <p:cNvPr id="4" name="Slide Number Placeholder 3"/>
          <p:cNvSpPr>
            <a:spLocks noGrp="1"/>
          </p:cNvSpPr>
          <p:nvPr>
            <p:ph type="sldNum" sz="quarter" idx="12"/>
          </p:nvPr>
        </p:nvSpPr>
        <p:spPr/>
        <p:txBody>
          <a:bodyPr/>
          <a:lstStyle/>
          <a:p>
            <a:fld id="{CB0064AB-2946-4EE5-A03F-11ED4BDCC6A8}" type="slidenum">
              <a:rPr lang="en-US" smtClean="0"/>
              <a:pPr/>
              <a:t>62</a:t>
            </a:fld>
            <a:endParaRPr lang="en-US"/>
          </a:p>
        </p:txBody>
      </p:sp>
    </p:spTree>
    <p:extLst>
      <p:ext uri="{BB962C8B-B14F-4D97-AF65-F5344CB8AC3E}">
        <p14:creationId xmlns="" xmlns:p14="http://schemas.microsoft.com/office/powerpoint/2010/main" val="25697053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normAutofit/>
          </a:bodyPr>
          <a:lstStyle/>
          <a:p>
            <a:pPr lvl="0"/>
            <a:r>
              <a:rPr lang="en-US" sz="3400" dirty="0">
                <a:latin typeface="Georgia" panose="02040502050405020303" pitchFamily="18" charset="0"/>
              </a:rPr>
              <a:t>Understanding and Identifying bargaining styles   </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Realize that no matter which negotiation style becomes your preference, there is no guarantee that you will match the bargaining ideals of your negotiating counterpart. The key to the success of any style that you choose to incorporate in a negotiation is to prepare your approach to an opposing situation in advance. This will allow you to produce a strategy that will encourage a persuasive argument that solidifies your expectations of the negotiation to your counterpart. As in most business situations, knowledge of every angle is the path to success. Failure to understand every aspect of the negotiation terms and your opponent’s style, end goal, can ultimately place you on the vast landscape of the losing position of the transaction after all has been finalized.</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63</a:t>
            </a:fld>
            <a:endParaRPr lang="en-US"/>
          </a:p>
        </p:txBody>
      </p:sp>
    </p:spTree>
    <p:extLst>
      <p:ext uri="{BB962C8B-B14F-4D97-AF65-F5344CB8AC3E}">
        <p14:creationId xmlns="" xmlns:p14="http://schemas.microsoft.com/office/powerpoint/2010/main" val="6650580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pPr lvl="0"/>
            <a:r>
              <a:rPr lang="en-US" dirty="0"/>
              <a:t>Learning to stay more in control</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smtClean="0"/>
              <a:t>Always </a:t>
            </a:r>
            <a:r>
              <a:rPr lang="en-US" dirty="0"/>
              <a:t>focus On Solutions:</a:t>
            </a:r>
          </a:p>
          <a:p>
            <a:pPr marL="0" indent="0">
              <a:buNone/>
            </a:pPr>
            <a:endParaRPr lang="en-US" dirty="0" smtClean="0"/>
          </a:p>
          <a:p>
            <a:pPr marL="0" indent="0">
              <a:buNone/>
            </a:pPr>
            <a:r>
              <a:rPr lang="en-US" dirty="0" smtClean="0"/>
              <a:t>Don’t </a:t>
            </a:r>
            <a:r>
              <a:rPr lang="en-US" dirty="0"/>
              <a:t>Seek Perfection:</a:t>
            </a:r>
          </a:p>
          <a:p>
            <a:pPr marL="0" indent="0">
              <a:buNone/>
            </a:pPr>
            <a:endParaRPr lang="en-US" dirty="0" smtClean="0"/>
          </a:p>
          <a:p>
            <a:pPr marL="0" indent="0">
              <a:buNone/>
            </a:pPr>
            <a:r>
              <a:rPr lang="en-US" dirty="0" smtClean="0"/>
              <a:t>Avoid </a:t>
            </a:r>
            <a:r>
              <a:rPr lang="en-US" dirty="0"/>
              <a:t>Asking “What If?”:</a:t>
            </a:r>
          </a:p>
          <a:p>
            <a:pPr marL="0" indent="0">
              <a:buNone/>
            </a:pPr>
            <a:endParaRPr lang="en-US" dirty="0" smtClean="0"/>
          </a:p>
          <a:p>
            <a:pPr marL="0" indent="0">
              <a:buNone/>
            </a:pPr>
            <a:r>
              <a:rPr lang="en-US" dirty="0" smtClean="0"/>
              <a:t>Squeeze </a:t>
            </a:r>
            <a:r>
              <a:rPr lang="en-US" dirty="0"/>
              <a:t>Negative Self-Talk:</a:t>
            </a:r>
          </a:p>
        </p:txBody>
      </p:sp>
      <p:sp>
        <p:nvSpPr>
          <p:cNvPr id="4" name="Slide Number Placeholder 3"/>
          <p:cNvSpPr>
            <a:spLocks noGrp="1"/>
          </p:cNvSpPr>
          <p:nvPr>
            <p:ph type="sldNum" sz="quarter" idx="12"/>
          </p:nvPr>
        </p:nvSpPr>
        <p:spPr/>
        <p:txBody>
          <a:bodyPr/>
          <a:lstStyle/>
          <a:p>
            <a:fld id="{CB0064AB-2946-4EE5-A03F-11ED4BDCC6A8}" type="slidenum">
              <a:rPr lang="en-US" smtClean="0"/>
              <a:pPr/>
              <a:t>64</a:t>
            </a:fld>
            <a:endParaRPr lang="en-US"/>
          </a:p>
        </p:txBody>
      </p:sp>
    </p:spTree>
    <p:extLst>
      <p:ext uri="{BB962C8B-B14F-4D97-AF65-F5344CB8AC3E}">
        <p14:creationId xmlns="" xmlns:p14="http://schemas.microsoft.com/office/powerpoint/2010/main" val="3779543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normAutofit fontScale="90000"/>
          </a:bodyPr>
          <a:lstStyle/>
          <a:p>
            <a:pPr lvl="0"/>
            <a:r>
              <a:rPr lang="en-US" dirty="0" smtClean="0"/>
              <a:t/>
            </a:r>
            <a:br>
              <a:rPr lang="en-US" dirty="0" smtClean="0"/>
            </a:br>
            <a:r>
              <a:rPr lang="en-US" dirty="0" smtClean="0"/>
              <a:t>Building </a:t>
            </a:r>
            <a:r>
              <a:rPr lang="en-US" dirty="0"/>
              <a:t>and maintaining more successful relationships through Negotiation</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smtClean="0"/>
              <a:t>Be </a:t>
            </a:r>
            <a:r>
              <a:rPr lang="en-US" dirty="0"/>
              <a:t>Authentic</a:t>
            </a:r>
          </a:p>
          <a:p>
            <a:pPr lvl="0"/>
            <a:r>
              <a:rPr lang="en-US" dirty="0"/>
              <a:t>Identify Shared Goals and Values</a:t>
            </a:r>
          </a:p>
          <a:p>
            <a:pPr lvl="0"/>
            <a:r>
              <a:rPr lang="en-US" dirty="0"/>
              <a:t>Develop Mutual Respect</a:t>
            </a:r>
          </a:p>
          <a:p>
            <a:pPr lvl="0"/>
            <a:r>
              <a:rPr lang="en-US" dirty="0"/>
              <a:t>Share your Vulnerability (if any) </a:t>
            </a:r>
          </a:p>
          <a:p>
            <a:pPr lvl="0"/>
            <a:r>
              <a:rPr lang="en-US" dirty="0"/>
              <a:t>Show loyalty to other.</a:t>
            </a:r>
          </a:p>
          <a:p>
            <a:pPr lvl="0"/>
            <a:r>
              <a:rPr lang="en-US" dirty="0"/>
              <a:t>Get More Personal</a:t>
            </a:r>
          </a:p>
          <a:p>
            <a:pPr lvl="0"/>
            <a:r>
              <a:rPr lang="en-US" dirty="0"/>
              <a:t>Plan Something Fun to Do Together:</a:t>
            </a:r>
          </a:p>
          <a:p>
            <a:pPr lvl="0"/>
            <a:r>
              <a:rPr lang="en-US" dirty="0"/>
              <a:t>Accept the way people are, not as you want them to be.</a:t>
            </a:r>
          </a:p>
          <a:p>
            <a:endParaRPr lang="en-US" sz="1600"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65</a:t>
            </a:fld>
            <a:endParaRPr lang="en-US"/>
          </a:p>
        </p:txBody>
      </p:sp>
    </p:spTree>
    <p:extLst>
      <p:ext uri="{BB962C8B-B14F-4D97-AF65-F5344CB8AC3E}">
        <p14:creationId xmlns="" xmlns:p14="http://schemas.microsoft.com/office/powerpoint/2010/main" val="26057974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a:bodyPr>
          <a:lstStyle/>
          <a:p>
            <a:r>
              <a:rPr lang="en-US" sz="3600" dirty="0">
                <a:latin typeface="Georgia" panose="02040502050405020303" pitchFamily="18" charset="0"/>
              </a:rPr>
              <a:t>Techniques for concluding a negotiation successfully/closing the deal</a:t>
            </a:r>
          </a:p>
        </p:txBody>
      </p:sp>
      <p:sp>
        <p:nvSpPr>
          <p:cNvPr id="3" name="Content Placeholder 2"/>
          <p:cNvSpPr>
            <a:spLocks noGrp="1"/>
          </p:cNvSpPr>
          <p:nvPr>
            <p:ph idx="1"/>
          </p:nvPr>
        </p:nvSpPr>
        <p:spPr/>
        <p:txBody>
          <a:bodyPr/>
          <a:lstStyle/>
          <a:p>
            <a:pPr marL="0" indent="0">
              <a:buNone/>
            </a:pPr>
            <a:r>
              <a:rPr lang="en-US" sz="2400" b="1" dirty="0">
                <a:latin typeface="Georgia" panose="02040502050405020303" pitchFamily="18" charset="0"/>
              </a:rPr>
              <a:t>1. Diagnose the </a:t>
            </a:r>
            <a:r>
              <a:rPr lang="en-US" sz="2400" b="1" dirty="0" smtClean="0">
                <a:latin typeface="Georgia" panose="02040502050405020303" pitchFamily="18" charset="0"/>
              </a:rPr>
              <a:t>Barrier:  </a:t>
            </a:r>
            <a:r>
              <a:rPr lang="en-US" sz="2400" dirty="0">
                <a:latin typeface="Georgia" panose="02040502050405020303" pitchFamily="18" charset="0"/>
              </a:rPr>
              <a:t>When you’ve made progress on certain issues but remain </a:t>
            </a:r>
            <a:r>
              <a:rPr lang="en-US" sz="2400" dirty="0" smtClean="0">
                <a:latin typeface="Georgia" panose="02040502050405020303" pitchFamily="18" charset="0"/>
              </a:rPr>
              <a:t>obstructed </a:t>
            </a:r>
            <a:r>
              <a:rPr lang="en-US" sz="2400" dirty="0">
                <a:latin typeface="Georgia" panose="02040502050405020303" pitchFamily="18" charset="0"/>
              </a:rPr>
              <a:t>on others in a negotiation, </a:t>
            </a:r>
            <a:r>
              <a:rPr lang="en-US" sz="2400" u="sng" dirty="0">
                <a:latin typeface="Georgia" panose="02040502050405020303" pitchFamily="18" charset="0"/>
              </a:rPr>
              <a:t>it’s time to take a hard look at what’s standing between you and a mutually acceptable deal</a:t>
            </a:r>
            <a:r>
              <a:rPr lang="en-US" sz="2400" dirty="0">
                <a:latin typeface="Georgia" panose="02040502050405020303" pitchFamily="18" charset="0"/>
              </a:rPr>
              <a:t>. Sometimes a tag-team approach is needed to reach closure. The first cohort of negotiators may settle some important issues but run out </a:t>
            </a:r>
            <a:r>
              <a:rPr lang="en-US" sz="2400" dirty="0" smtClean="0">
                <a:latin typeface="Georgia" panose="02040502050405020303" pitchFamily="18" charset="0"/>
              </a:rPr>
              <a:t>when </a:t>
            </a:r>
            <a:r>
              <a:rPr lang="en-US" sz="2400" dirty="0">
                <a:latin typeface="Georgia" panose="02040502050405020303" pitchFamily="18" charset="0"/>
              </a:rPr>
              <a:t>it comes to others. A fresh team may bring a new perspective without the burden of personality problems developed by their predecessors. Changing the lineup may be especially useful if early negotiators have limited authority. </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66</a:t>
            </a:fld>
            <a:endParaRPr lang="en-US"/>
          </a:p>
        </p:txBody>
      </p:sp>
    </p:spTree>
    <p:extLst>
      <p:ext uri="{BB962C8B-B14F-4D97-AF65-F5344CB8AC3E}">
        <p14:creationId xmlns="" xmlns:p14="http://schemas.microsoft.com/office/powerpoint/2010/main" val="36003480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a:t>Techniques for concluding a negotiation successfully/closing the deal</a:t>
            </a:r>
          </a:p>
        </p:txBody>
      </p:sp>
      <p:sp>
        <p:nvSpPr>
          <p:cNvPr id="3" name="Content Placeholder 2"/>
          <p:cNvSpPr>
            <a:spLocks noGrp="1"/>
          </p:cNvSpPr>
          <p:nvPr>
            <p:ph idx="1"/>
          </p:nvPr>
        </p:nvSpPr>
        <p:spPr/>
        <p:txBody>
          <a:bodyPr>
            <a:normAutofit/>
          </a:bodyPr>
          <a:lstStyle/>
          <a:p>
            <a:pPr marL="0" indent="0">
              <a:buNone/>
            </a:pPr>
            <a:endParaRPr lang="en-US" sz="2600" b="1" dirty="0" smtClean="0">
              <a:latin typeface="Georgia" panose="02040502050405020303" pitchFamily="18" charset="0"/>
            </a:endParaRPr>
          </a:p>
          <a:p>
            <a:pPr marL="0" indent="0">
              <a:buNone/>
            </a:pPr>
            <a:r>
              <a:rPr lang="en-US" sz="2600" b="1" dirty="0" smtClean="0">
                <a:latin typeface="Georgia" panose="02040502050405020303" pitchFamily="18" charset="0"/>
              </a:rPr>
              <a:t>2</a:t>
            </a:r>
            <a:r>
              <a:rPr lang="en-US" sz="2600" b="1" dirty="0">
                <a:latin typeface="Georgia" panose="02040502050405020303" pitchFamily="18" charset="0"/>
              </a:rPr>
              <a:t>. Use the </a:t>
            </a:r>
            <a:r>
              <a:rPr lang="en-US" sz="2600" b="1" dirty="0" smtClean="0">
                <a:latin typeface="Georgia" panose="02040502050405020303" pitchFamily="18" charset="0"/>
              </a:rPr>
              <a:t>Clock</a:t>
            </a:r>
            <a:endParaRPr lang="en-US" sz="2600" dirty="0" smtClean="0">
              <a:latin typeface="Georgia" panose="02040502050405020303" pitchFamily="18" charset="0"/>
            </a:endParaRPr>
          </a:p>
          <a:p>
            <a:pPr marL="0" indent="0">
              <a:buNone/>
            </a:pPr>
            <a:r>
              <a:rPr lang="en-US" sz="2600" dirty="0" smtClean="0">
                <a:latin typeface="Georgia" panose="02040502050405020303" pitchFamily="18" charset="0"/>
              </a:rPr>
              <a:t>Negotiations</a:t>
            </a:r>
            <a:r>
              <a:rPr lang="en-US" sz="2600" dirty="0">
                <a:latin typeface="Georgia" panose="02040502050405020303" pitchFamily="18" charset="0"/>
              </a:rPr>
              <a:t> expand to fill the time available. </a:t>
            </a:r>
            <a:r>
              <a:rPr lang="en-US" sz="2600" u="sng" dirty="0">
                <a:latin typeface="Georgia" panose="02040502050405020303" pitchFamily="18" charset="0"/>
              </a:rPr>
              <a:t>We may not like to make important decisions under the gun, but deadlines can provide a healthy incentive to closing the deal</a:t>
            </a:r>
            <a:r>
              <a:rPr lang="en-US" sz="2600" dirty="0">
                <a:latin typeface="Georgia" panose="02040502050405020303" pitchFamily="18" charset="0"/>
              </a:rPr>
              <a:t>. </a:t>
            </a:r>
            <a:r>
              <a:rPr lang="en-US" sz="2600" dirty="0" smtClean="0">
                <a:latin typeface="Georgia" panose="02040502050405020303" pitchFamily="18" charset="0"/>
              </a:rPr>
              <a:t>You recognize </a:t>
            </a:r>
            <a:r>
              <a:rPr lang="en-US" sz="2600" dirty="0">
                <a:latin typeface="Georgia" panose="02040502050405020303" pitchFamily="18" charset="0"/>
              </a:rPr>
              <a:t>your priorities, and keep channels of communication open, you’ll be able to move quickly and wisely when you have to.</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67</a:t>
            </a:fld>
            <a:endParaRPr lang="en-US"/>
          </a:p>
        </p:txBody>
      </p:sp>
    </p:spTree>
    <p:extLst>
      <p:ext uri="{BB962C8B-B14F-4D97-AF65-F5344CB8AC3E}">
        <p14:creationId xmlns="" xmlns:p14="http://schemas.microsoft.com/office/powerpoint/2010/main" val="7045564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a:t>Techniques for concluding a negotiation successfully/closing the deal</a:t>
            </a:r>
          </a:p>
        </p:txBody>
      </p:sp>
      <p:sp>
        <p:nvSpPr>
          <p:cNvPr id="3" name="Content Placeholder 2"/>
          <p:cNvSpPr>
            <a:spLocks noGrp="1"/>
          </p:cNvSpPr>
          <p:nvPr>
            <p:ph idx="1"/>
          </p:nvPr>
        </p:nvSpPr>
        <p:spPr/>
        <p:txBody>
          <a:bodyPr/>
          <a:lstStyle/>
          <a:p>
            <a:pPr marL="0" indent="0">
              <a:buNone/>
            </a:pPr>
            <a:r>
              <a:rPr lang="en-US" sz="2600" b="1" dirty="0" smtClean="0">
                <a:latin typeface="Georgia" panose="02040502050405020303" pitchFamily="18" charset="0"/>
              </a:rPr>
              <a:t>3. </a:t>
            </a:r>
            <a:r>
              <a:rPr lang="en-US" sz="2600" b="1" dirty="0">
                <a:latin typeface="Georgia" panose="02040502050405020303" pitchFamily="18" charset="0"/>
              </a:rPr>
              <a:t>Sign Here</a:t>
            </a:r>
            <a:endParaRPr lang="en-US" sz="2600" dirty="0">
              <a:latin typeface="Georgia" panose="02040502050405020303" pitchFamily="18" charset="0"/>
            </a:endParaRPr>
          </a:p>
          <a:p>
            <a:pPr marL="0" indent="0">
              <a:buNone/>
            </a:pPr>
            <a:endParaRPr lang="en-US" sz="2600" dirty="0" smtClean="0">
              <a:latin typeface="Georgia" panose="02040502050405020303" pitchFamily="18" charset="0"/>
            </a:endParaRPr>
          </a:p>
          <a:p>
            <a:pPr marL="0" indent="0">
              <a:buNone/>
            </a:pPr>
            <a:r>
              <a:rPr lang="en-US" sz="2600" dirty="0" smtClean="0">
                <a:latin typeface="Georgia" panose="02040502050405020303" pitchFamily="18" charset="0"/>
              </a:rPr>
              <a:t>Most </a:t>
            </a:r>
            <a:r>
              <a:rPr lang="en-US" sz="2600" dirty="0">
                <a:latin typeface="Georgia" panose="02040502050405020303" pitchFamily="18" charset="0"/>
              </a:rPr>
              <a:t>important deals require a written contract. Whatever you’ve gained through artful negotiation will go down the drain if the understanding you reached is poorly reflected in formal documents</a:t>
            </a:r>
            <a:r>
              <a:rPr lang="en-US" dirty="0" smtClean="0"/>
              <a:t>.</a:t>
            </a:r>
          </a:p>
          <a:p>
            <a:endParaRPr lang="en-US" dirty="0"/>
          </a:p>
          <a:p>
            <a:endParaRPr lang="en-US" dirty="0"/>
          </a:p>
          <a:p>
            <a:pPr marL="0" indent="0">
              <a:buNone/>
            </a:pPr>
            <a:endParaRPr lang="en-US" dirty="0"/>
          </a:p>
        </p:txBody>
      </p:sp>
      <p:pic>
        <p:nvPicPr>
          <p:cNvPr id="4" name="Picture 3"/>
          <p:cNvPicPr>
            <a:picLocks noChangeAspect="1"/>
          </p:cNvPicPr>
          <p:nvPr/>
        </p:nvPicPr>
        <p:blipFill>
          <a:blip r:embed="rId2" cstate="print"/>
          <a:stretch>
            <a:fillRect/>
          </a:stretch>
        </p:blipFill>
        <p:spPr>
          <a:xfrm>
            <a:off x="2433973" y="4194353"/>
            <a:ext cx="2434241" cy="1356684"/>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68</a:t>
            </a:fld>
            <a:endParaRPr lang="en-US"/>
          </a:p>
        </p:txBody>
      </p:sp>
    </p:spTree>
    <p:extLst>
      <p:ext uri="{BB962C8B-B14F-4D97-AF65-F5344CB8AC3E}">
        <p14:creationId xmlns="" xmlns:p14="http://schemas.microsoft.com/office/powerpoint/2010/main" val="29092907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dirty="0"/>
              <a:t>Techniques for concluding a negotiation successfully/closing the deal</a:t>
            </a:r>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2600" dirty="0" smtClean="0">
                <a:latin typeface="Georgia" panose="02040502050405020303" pitchFamily="18" charset="0"/>
              </a:rPr>
              <a:t>A successful closing the deal can be called as-“building </a:t>
            </a:r>
            <a:r>
              <a:rPr lang="en-US" sz="2600" dirty="0">
                <a:latin typeface="Georgia" panose="02040502050405020303" pitchFamily="18" charset="0"/>
              </a:rPr>
              <a:t>a golden bridge.” It involves allowing the other side to make a graceful exit – and practicing the diplomatic art of letting others have your way</a:t>
            </a:r>
            <a:r>
              <a:rPr lang="en-US" sz="2600" dirty="0" smtClean="0">
                <a:latin typeface="Georgia" panose="02040502050405020303" pitchFamily="18" charset="0"/>
              </a:rPr>
              <a:t>.</a:t>
            </a:r>
          </a:p>
          <a:p>
            <a:pPr marL="0" indent="0">
              <a:buNone/>
            </a:pP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cstate="print"/>
          <a:stretch>
            <a:fillRect/>
          </a:stretch>
        </p:blipFill>
        <p:spPr>
          <a:xfrm>
            <a:off x="3457512" y="3909695"/>
            <a:ext cx="3600110" cy="2025062"/>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69</a:t>
            </a:fld>
            <a:endParaRPr lang="en-US"/>
          </a:p>
        </p:txBody>
      </p:sp>
    </p:spTree>
    <p:extLst>
      <p:ext uri="{BB962C8B-B14F-4D97-AF65-F5344CB8AC3E}">
        <p14:creationId xmlns="" xmlns:p14="http://schemas.microsoft.com/office/powerpoint/2010/main" val="566166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rgbClr r="0" g="0" b="0"/>
          </a:lnRef>
          <a:fillRef idx="1001">
            <a:schemeClr val="lt2"/>
          </a:fillRef>
          <a:effectRef idx="0">
            <a:scrgbClr r="0" g="0" b="0"/>
          </a:effectRef>
          <a:fontRef idx="major"/>
        </p:style>
        <p:txBody>
          <a:bodyPr/>
          <a:lstStyle/>
          <a:p>
            <a:r>
              <a:rPr lang="en-US" b="1" u="sng" dirty="0" smtClean="0">
                <a:latin typeface="Georgia" panose="02040502050405020303" pitchFamily="18" charset="0"/>
              </a:rPr>
              <a:t>Part-1: </a:t>
            </a:r>
            <a:endParaRPr lang="en-US" b="1" u="sng" dirty="0">
              <a:latin typeface="Georgia" panose="02040502050405020303" pitchFamily="18" charset="0"/>
            </a:endParaRPr>
          </a:p>
        </p:txBody>
      </p:sp>
      <p:sp>
        <p:nvSpPr>
          <p:cNvPr id="3" name="Content Placeholder 2"/>
          <p:cNvSpPr>
            <a:spLocks noGrp="1"/>
          </p:cNvSpPr>
          <p:nvPr>
            <p:ph idx="1"/>
          </p:nvPr>
        </p:nvSpPr>
        <p:spPr/>
        <p:txBody>
          <a:bodyPr>
            <a:normAutofit/>
          </a:bodyPr>
          <a:lstStyle/>
          <a:p>
            <a:pPr marL="0" indent="0" algn="just">
              <a:buNone/>
            </a:pPr>
            <a:r>
              <a:rPr lang="en-US" b="1" u="sng" dirty="0" smtClean="0">
                <a:latin typeface="Georgia" panose="02040502050405020303" pitchFamily="18" charset="0"/>
              </a:rPr>
              <a:t>The Exercise</a:t>
            </a:r>
            <a:r>
              <a:rPr lang="en-US" u="sng" dirty="0">
                <a:latin typeface="Georgia" panose="02040502050405020303" pitchFamily="18" charset="0"/>
              </a:rPr>
              <a:t>: Questionnaire on Participant’s current skills in conflict resolution (Thomas-</a:t>
            </a:r>
            <a:r>
              <a:rPr lang="en-US" u="sng" dirty="0" err="1">
                <a:latin typeface="Georgia" panose="02040502050405020303" pitchFamily="18" charset="0"/>
              </a:rPr>
              <a:t>Kilmann</a:t>
            </a:r>
            <a:r>
              <a:rPr lang="en-US" u="sng" dirty="0">
                <a:latin typeface="Georgia" panose="02040502050405020303" pitchFamily="18" charset="0"/>
              </a:rPr>
              <a:t> method</a:t>
            </a:r>
            <a:r>
              <a:rPr lang="en-US" u="sng" dirty="0" smtClean="0">
                <a:latin typeface="Georgia" panose="02040502050405020303" pitchFamily="18" charset="0"/>
              </a:rPr>
              <a:t>):</a:t>
            </a:r>
            <a:endParaRPr lang="en-US" u="sng" dirty="0">
              <a:latin typeface="Georgia" panose="02040502050405020303" pitchFamily="18" charset="0"/>
            </a:endParaRPr>
          </a:p>
          <a:p>
            <a:pPr marL="0" indent="0" algn="just">
              <a:buNone/>
            </a:pPr>
            <a:endParaRPr lang="en-US" dirty="0" smtClean="0">
              <a:latin typeface="Georgia" panose="02040502050405020303" pitchFamily="18" charset="0"/>
            </a:endParaRPr>
          </a:p>
          <a:p>
            <a:pPr marL="0" indent="0" algn="just">
              <a:buNone/>
            </a:pPr>
            <a:r>
              <a:rPr lang="en-US" dirty="0" smtClean="0">
                <a:latin typeface="Georgia" panose="02040502050405020303" pitchFamily="18" charset="0"/>
              </a:rPr>
              <a:t>Every </a:t>
            </a:r>
            <a:r>
              <a:rPr lang="en-US" dirty="0">
                <a:latin typeface="Georgia" panose="02040502050405020303" pitchFamily="18" charset="0"/>
              </a:rPr>
              <a:t>participant will be given with a Questionnaire and with an answer </a:t>
            </a:r>
            <a:r>
              <a:rPr lang="en-US" dirty="0" smtClean="0">
                <a:latin typeface="Georgia" panose="02040502050405020303" pitchFamily="18" charset="0"/>
              </a:rPr>
              <a:t>sheet. </a:t>
            </a:r>
            <a:r>
              <a:rPr lang="en-US" dirty="0">
                <a:latin typeface="Georgia" panose="02040502050405020303" pitchFamily="18" charset="0"/>
              </a:rPr>
              <a:t>The participants will fill up the answer sheet and count the marks themselves against each column. We will give each participant the feedback about their behavior and inclination. We will give advices how to improve their behavior in line of the behavior of a good negotiator.</a:t>
            </a:r>
          </a:p>
          <a:p>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7</a:t>
            </a:fld>
            <a:endParaRPr lang="en-US"/>
          </a:p>
        </p:txBody>
      </p:sp>
    </p:spTree>
    <p:extLst>
      <p:ext uri="{BB962C8B-B14F-4D97-AF65-F5344CB8AC3E}">
        <p14:creationId xmlns="" xmlns:p14="http://schemas.microsoft.com/office/powerpoint/2010/main" val="27215822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lstStyle/>
          <a:p>
            <a:pPr marL="0" indent="0">
              <a:buNone/>
            </a:pPr>
            <a:endParaRPr lang="en-US" dirty="0" smtClean="0"/>
          </a:p>
          <a:p>
            <a:pPr marL="0" indent="0">
              <a:buNone/>
            </a:pPr>
            <a:endParaRPr lang="en-US" dirty="0"/>
          </a:p>
          <a:p>
            <a:pPr marL="0" indent="0">
              <a:buNone/>
            </a:pPr>
            <a:r>
              <a:rPr lang="en-US" dirty="0" smtClean="0"/>
              <a:t>                 </a:t>
            </a:r>
            <a:r>
              <a:rPr lang="en-US" b="1" dirty="0" smtClean="0"/>
              <a:t>HOW TO GET TO ‘YES’ : </a:t>
            </a:r>
            <a:r>
              <a:rPr lang="en-US" b="1" dirty="0"/>
              <a:t>A PRACTICAL APPROACH</a:t>
            </a:r>
          </a:p>
        </p:txBody>
      </p:sp>
      <p:sp>
        <p:nvSpPr>
          <p:cNvPr id="4" name="Slide Number Placeholder 3"/>
          <p:cNvSpPr>
            <a:spLocks noGrp="1"/>
          </p:cNvSpPr>
          <p:nvPr>
            <p:ph type="sldNum" sz="quarter" idx="12"/>
          </p:nvPr>
        </p:nvSpPr>
        <p:spPr/>
        <p:txBody>
          <a:bodyPr/>
          <a:lstStyle/>
          <a:p>
            <a:fld id="{CB0064AB-2946-4EE5-A03F-11ED4BDCC6A8}" type="slidenum">
              <a:rPr lang="en-US" smtClean="0"/>
              <a:pPr/>
              <a:t>70</a:t>
            </a:fld>
            <a:endParaRPr lang="en-US"/>
          </a:p>
        </p:txBody>
      </p:sp>
    </p:spTree>
    <p:extLst>
      <p:ext uri="{BB962C8B-B14F-4D97-AF65-F5344CB8AC3E}">
        <p14:creationId xmlns="" xmlns:p14="http://schemas.microsoft.com/office/powerpoint/2010/main" val="31920857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3300" b="1" dirty="0">
                <a:latin typeface="Georgia" panose="02040502050405020303" pitchFamily="18" charset="0"/>
              </a:rPr>
              <a:t>How to get to ‘yes’: From Conflict to Cooperation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lgn="just">
              <a:buNone/>
            </a:pPr>
            <a:endParaRPr lang="en-US" sz="2600" b="1" u="sng" dirty="0" smtClean="0">
              <a:latin typeface="Georgia" panose="02040502050405020303" pitchFamily="18" charset="0"/>
            </a:endParaRPr>
          </a:p>
          <a:p>
            <a:pPr marL="0" indent="0" algn="just">
              <a:buNone/>
            </a:pPr>
            <a:r>
              <a:rPr lang="en-US" sz="2600" b="1" u="sng" dirty="0" smtClean="0">
                <a:latin typeface="Georgia" panose="02040502050405020303" pitchFamily="18" charset="0"/>
              </a:rPr>
              <a:t>By </a:t>
            </a:r>
            <a:r>
              <a:rPr lang="en-US" sz="2600" b="1" u="sng" dirty="0">
                <a:latin typeface="Georgia" panose="02040502050405020303" pitchFamily="18" charset="0"/>
              </a:rPr>
              <a:t>improving communication </a:t>
            </a:r>
            <a:r>
              <a:rPr lang="en-US" sz="2600" b="1" u="sng" dirty="0" smtClean="0">
                <a:latin typeface="Georgia" panose="02040502050405020303" pitchFamily="18" charset="0"/>
              </a:rPr>
              <a:t>styles: </a:t>
            </a:r>
          </a:p>
          <a:p>
            <a:pPr marL="0" indent="0" algn="just">
              <a:buNone/>
            </a:pPr>
            <a:endParaRPr lang="en-US" sz="2600" b="1" u="sng" dirty="0">
              <a:latin typeface="Georgia" panose="02040502050405020303" pitchFamily="18" charset="0"/>
            </a:endParaRPr>
          </a:p>
          <a:p>
            <a:pPr marL="0" indent="0" algn="just">
              <a:buNone/>
            </a:pPr>
            <a:r>
              <a:rPr lang="en-US" sz="2600" dirty="0" smtClean="0">
                <a:latin typeface="Georgia" panose="02040502050405020303" pitchFamily="18" charset="0"/>
              </a:rPr>
              <a:t>By </a:t>
            </a:r>
            <a:r>
              <a:rPr lang="en-US" sz="2600" dirty="0">
                <a:latin typeface="Georgia" panose="02040502050405020303" pitchFamily="18" charset="0"/>
              </a:rPr>
              <a:t>improving communication styles, focusing especially on non-</a:t>
            </a:r>
            <a:r>
              <a:rPr lang="en-US" sz="2600" dirty="0" err="1">
                <a:latin typeface="Georgia" panose="02040502050405020303" pitchFamily="18" charset="0"/>
              </a:rPr>
              <a:t>verbals</a:t>
            </a:r>
            <a:r>
              <a:rPr lang="en-US" sz="2600" dirty="0">
                <a:latin typeface="Georgia" panose="02040502050405020303" pitchFamily="18" charset="0"/>
              </a:rPr>
              <a:t> and listening. </a:t>
            </a:r>
            <a:r>
              <a:rPr lang="en-US" sz="2600" u="sng" dirty="0">
                <a:latin typeface="Georgia" panose="02040502050405020303" pitchFamily="18" charset="0"/>
              </a:rPr>
              <a:t>Listening</a:t>
            </a:r>
            <a:r>
              <a:rPr lang="en-US" sz="2600" dirty="0">
                <a:latin typeface="Georgia" panose="02040502050405020303" pitchFamily="18" charset="0"/>
              </a:rPr>
              <a:t> to others can solve thousands of problems. You should practice listening skills and become far more aware of both verbal and non-verbal messages. You should listen and should understand what people are really saying. </a:t>
            </a:r>
          </a:p>
          <a:p>
            <a:pPr marL="0" indent="0">
              <a:buNone/>
            </a:pPr>
            <a:endParaRPr lang="en-US" sz="2600" dirty="0">
              <a:latin typeface="Georgia" panose="02040502050405020303"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71</a:t>
            </a:fld>
            <a:endParaRPr lang="en-US"/>
          </a:p>
        </p:txBody>
      </p:sp>
    </p:spTree>
    <p:extLst>
      <p:ext uri="{BB962C8B-B14F-4D97-AF65-F5344CB8AC3E}">
        <p14:creationId xmlns="" xmlns:p14="http://schemas.microsoft.com/office/powerpoint/2010/main" val="8418920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3300" b="1" dirty="0">
                <a:latin typeface="Georgia" panose="02040502050405020303" pitchFamily="18" charset="0"/>
              </a:rPr>
              <a:t>How to get to ‘yes’: From Conflict to Cooperation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endParaRPr lang="en-US" sz="2600" b="1" u="sng" dirty="0" smtClean="0">
              <a:latin typeface="Georgia" panose="02040502050405020303" pitchFamily="18" charset="0"/>
            </a:endParaRPr>
          </a:p>
          <a:p>
            <a:pPr marL="0" indent="0" algn="just">
              <a:buNone/>
            </a:pPr>
            <a:r>
              <a:rPr lang="en-US" sz="2600" b="1" u="sng" dirty="0" smtClean="0">
                <a:latin typeface="Georgia" panose="02040502050405020303" pitchFamily="18" charset="0"/>
              </a:rPr>
              <a:t>By recognizing negotiation styles of your own and of others</a:t>
            </a:r>
            <a:r>
              <a:rPr lang="en-US" sz="2600" dirty="0" smtClean="0">
                <a:latin typeface="Georgia" panose="02040502050405020303" pitchFamily="18" charset="0"/>
              </a:rPr>
              <a:t>:</a:t>
            </a:r>
          </a:p>
          <a:p>
            <a:pPr marL="0" indent="0" algn="just">
              <a:buNone/>
            </a:pPr>
            <a:endParaRPr lang="en-US" sz="2600" dirty="0" smtClean="0">
              <a:latin typeface="Georgia" panose="02040502050405020303" pitchFamily="18" charset="0"/>
            </a:endParaRPr>
          </a:p>
          <a:p>
            <a:pPr marL="0" indent="0" algn="just">
              <a:buNone/>
            </a:pPr>
            <a:r>
              <a:rPr lang="en-US" sz="2600" dirty="0" smtClean="0">
                <a:latin typeface="Georgia" panose="02040502050405020303" pitchFamily="18" charset="0"/>
              </a:rPr>
              <a:t>Capacity </a:t>
            </a:r>
            <a:r>
              <a:rPr lang="en-US" sz="2600" dirty="0">
                <a:latin typeface="Georgia" panose="02040502050405020303" pitchFamily="18" charset="0"/>
              </a:rPr>
              <a:t>to </a:t>
            </a:r>
            <a:r>
              <a:rPr lang="en-US" sz="2600" u="sng" dirty="0">
                <a:latin typeface="Georgia" panose="02040502050405020303" pitchFamily="18" charset="0"/>
              </a:rPr>
              <a:t>read oppositions mind </a:t>
            </a:r>
            <a:r>
              <a:rPr lang="en-US" sz="2600" dirty="0">
                <a:latin typeface="Georgia" panose="02040502050405020303" pitchFamily="18" charset="0"/>
              </a:rPr>
              <a:t>is one of the key factor to win a fight. Changing the style of </a:t>
            </a:r>
            <a:r>
              <a:rPr lang="en-US" sz="2600" dirty="0" err="1">
                <a:latin typeface="Georgia" panose="02040502050405020303" pitchFamily="18" charset="0"/>
              </a:rPr>
              <a:t>ownself</a:t>
            </a:r>
            <a:r>
              <a:rPr lang="en-US" sz="2600" dirty="0">
                <a:latin typeface="Georgia" panose="02040502050405020303" pitchFamily="18" charset="0"/>
              </a:rPr>
              <a:t> in line of the style of the opposition. </a:t>
            </a:r>
          </a:p>
          <a:p>
            <a:pPr marL="0" indent="0">
              <a:buNone/>
            </a:pPr>
            <a:endParaRPr lang="en-US" sz="4800" dirty="0"/>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72</a:t>
            </a:fld>
            <a:endParaRPr lang="en-US"/>
          </a:p>
        </p:txBody>
      </p:sp>
    </p:spTree>
    <p:extLst>
      <p:ext uri="{BB962C8B-B14F-4D97-AF65-F5344CB8AC3E}">
        <p14:creationId xmlns="" xmlns:p14="http://schemas.microsoft.com/office/powerpoint/2010/main" val="16739911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3300" b="1" dirty="0">
                <a:latin typeface="Georgia" panose="02040502050405020303" pitchFamily="18" charset="0"/>
              </a:rPr>
              <a:t>How to get to ‘yes’: From Conflict to Cooperation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lgn="just">
              <a:buNone/>
            </a:pPr>
            <a:endParaRPr lang="en-US" sz="2600" b="1" u="sng" dirty="0" smtClean="0">
              <a:latin typeface="Georgia" panose="02040502050405020303" pitchFamily="18" charset="0"/>
            </a:endParaRPr>
          </a:p>
          <a:p>
            <a:pPr marL="0" indent="0" algn="just">
              <a:buNone/>
            </a:pPr>
            <a:r>
              <a:rPr lang="en-US" sz="2600" b="1" u="sng" dirty="0" smtClean="0">
                <a:latin typeface="Georgia" panose="02040502050405020303" pitchFamily="18" charset="0"/>
              </a:rPr>
              <a:t>By </a:t>
            </a:r>
            <a:r>
              <a:rPr lang="en-US" sz="2600" b="1" u="sng" dirty="0">
                <a:latin typeface="Georgia" panose="02040502050405020303" pitchFamily="18" charset="0"/>
              </a:rPr>
              <a:t>understand the </a:t>
            </a:r>
            <a:r>
              <a:rPr lang="en-US" sz="2600" b="1" u="sng" dirty="0" smtClean="0">
                <a:latin typeface="Georgia" panose="02040502050405020303" pitchFamily="18" charset="0"/>
              </a:rPr>
              <a:t>behavior:</a:t>
            </a:r>
          </a:p>
          <a:p>
            <a:pPr marL="0" indent="0" algn="just">
              <a:buNone/>
            </a:pPr>
            <a:endParaRPr lang="en-US" sz="2600" dirty="0">
              <a:latin typeface="Georgia" panose="02040502050405020303" pitchFamily="18" charset="0"/>
            </a:endParaRPr>
          </a:p>
          <a:p>
            <a:pPr marL="0" indent="0" algn="just">
              <a:buNone/>
            </a:pPr>
            <a:r>
              <a:rPr lang="en-US" sz="2600" dirty="0" smtClean="0">
                <a:latin typeface="Georgia" panose="02040502050405020303" pitchFamily="18" charset="0"/>
              </a:rPr>
              <a:t>By </a:t>
            </a:r>
            <a:r>
              <a:rPr lang="en-US" sz="2600" dirty="0">
                <a:latin typeface="Georgia" panose="02040502050405020303" pitchFamily="18" charset="0"/>
              </a:rPr>
              <a:t>understand the behavior of individuals, groups and organizations in the context of competitive situations. You need to </a:t>
            </a:r>
            <a:r>
              <a:rPr lang="en-US" sz="2600" u="sng" dirty="0">
                <a:latin typeface="Georgia" panose="02040502050405020303" pitchFamily="18" charset="0"/>
              </a:rPr>
              <a:t>read the circumstances of the opposition</a:t>
            </a:r>
            <a:r>
              <a:rPr lang="en-US" sz="2600" dirty="0">
                <a:latin typeface="Georgia" panose="02040502050405020303" pitchFamily="18" charset="0"/>
              </a:rPr>
              <a:t>, need to have an extensive research on the fact of the dispute. </a:t>
            </a:r>
          </a:p>
          <a:p>
            <a:pPr marL="0" indent="0">
              <a:buNone/>
            </a:pPr>
            <a:endParaRPr lang="en-US" sz="4800" dirty="0"/>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73</a:t>
            </a:fld>
            <a:endParaRPr lang="en-US"/>
          </a:p>
        </p:txBody>
      </p:sp>
    </p:spTree>
    <p:extLst>
      <p:ext uri="{BB962C8B-B14F-4D97-AF65-F5344CB8AC3E}">
        <p14:creationId xmlns="" xmlns:p14="http://schemas.microsoft.com/office/powerpoint/2010/main" val="35458545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3300" b="1" dirty="0">
                <a:latin typeface="Georgia" panose="02040502050405020303" pitchFamily="18" charset="0"/>
              </a:rPr>
              <a:t>How to get to ‘yes’: From Conflict to Cooperation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endParaRPr lang="en-US" sz="2600" b="1" u="sng" dirty="0" smtClean="0">
              <a:latin typeface="Georgia" panose="02040502050405020303" pitchFamily="18" charset="0"/>
            </a:endParaRPr>
          </a:p>
          <a:p>
            <a:pPr marL="0" indent="0">
              <a:buNone/>
            </a:pPr>
            <a:r>
              <a:rPr lang="en-US" sz="2600" b="1" u="sng" dirty="0">
                <a:latin typeface="Georgia" panose="02040502050405020303" pitchFamily="18" charset="0"/>
              </a:rPr>
              <a:t>By developing and practicing </a:t>
            </a:r>
            <a:r>
              <a:rPr lang="en-US" sz="2600" b="1" u="sng" dirty="0" smtClean="0">
                <a:latin typeface="Georgia" panose="02040502050405020303" pitchFamily="18" charset="0"/>
              </a:rPr>
              <a:t>win/win solutions skill: </a:t>
            </a:r>
          </a:p>
          <a:p>
            <a:pPr marL="0" indent="0">
              <a:buNone/>
            </a:pPr>
            <a:endParaRPr lang="en-US" sz="2600" b="1" u="sng" dirty="0">
              <a:latin typeface="Georgia" panose="02040502050405020303" pitchFamily="18" charset="0"/>
            </a:endParaRPr>
          </a:p>
          <a:p>
            <a:pPr marL="0" indent="0" algn="just">
              <a:buNone/>
            </a:pPr>
            <a:r>
              <a:rPr lang="en-US" sz="2600" dirty="0" smtClean="0">
                <a:latin typeface="Georgia" panose="02040502050405020303" pitchFamily="18" charset="0"/>
              </a:rPr>
              <a:t>By </a:t>
            </a:r>
            <a:r>
              <a:rPr lang="en-US" sz="2600" dirty="0">
                <a:latin typeface="Georgia" panose="02040502050405020303" pitchFamily="18" charset="0"/>
              </a:rPr>
              <a:t>developing and practicing negotiation skills leading to win/win solutions. Find out the point of ‘no loss’ for you and, if possible, for the opposition. </a:t>
            </a:r>
            <a:r>
              <a:rPr lang="en-US" sz="2600" u="sng" dirty="0">
                <a:latin typeface="Georgia" panose="02040502050405020303" pitchFamily="18" charset="0"/>
              </a:rPr>
              <a:t>Make a plan starting from this point of ‘no loss’ and go </a:t>
            </a:r>
            <a:r>
              <a:rPr lang="en-US" sz="2600" u="sng" dirty="0" err="1">
                <a:latin typeface="Georgia" panose="02040502050405020303" pitchFamily="18" charset="0"/>
              </a:rPr>
              <a:t>upto</a:t>
            </a:r>
            <a:r>
              <a:rPr lang="en-US" sz="2600" u="sng" dirty="0">
                <a:latin typeface="Georgia" panose="02040502050405020303" pitchFamily="18" charset="0"/>
              </a:rPr>
              <a:t> the position where both the parties will be in the winning position. </a:t>
            </a:r>
          </a:p>
          <a:p>
            <a:pPr marL="0" indent="0">
              <a:buNone/>
            </a:pPr>
            <a:endParaRPr lang="en-US" sz="4800" dirty="0"/>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74</a:t>
            </a:fld>
            <a:endParaRPr lang="en-US"/>
          </a:p>
        </p:txBody>
      </p:sp>
    </p:spTree>
    <p:extLst>
      <p:ext uri="{BB962C8B-B14F-4D97-AF65-F5344CB8AC3E}">
        <p14:creationId xmlns="" xmlns:p14="http://schemas.microsoft.com/office/powerpoint/2010/main" val="30038358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3300" b="1" dirty="0">
                <a:latin typeface="Georgia" panose="02040502050405020303" pitchFamily="18" charset="0"/>
              </a:rPr>
              <a:t>How to get to ‘yes’: From Conflict to Cooperation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lgn="just">
              <a:buNone/>
            </a:pPr>
            <a:endParaRPr lang="en-US" sz="2600" b="1" u="sng" dirty="0" smtClean="0">
              <a:latin typeface="Georgia" panose="02040502050405020303" pitchFamily="18" charset="0"/>
            </a:endParaRPr>
          </a:p>
          <a:p>
            <a:pPr marL="0" indent="0" algn="just">
              <a:buNone/>
            </a:pPr>
            <a:r>
              <a:rPr lang="en-US" sz="2600" b="1" u="sng" dirty="0" smtClean="0">
                <a:latin typeface="Georgia" panose="02040502050405020303" pitchFamily="18" charset="0"/>
              </a:rPr>
              <a:t>By learning </a:t>
            </a:r>
            <a:r>
              <a:rPr lang="en-US" sz="2600" b="1" u="sng" dirty="0">
                <a:latin typeface="Georgia" panose="02040502050405020303" pitchFamily="18" charset="0"/>
              </a:rPr>
              <a:t>powerful influencing strategies and bargaining </a:t>
            </a:r>
            <a:r>
              <a:rPr lang="en-US" sz="2600" b="1" u="sng" dirty="0" smtClean="0">
                <a:latin typeface="Georgia" panose="02040502050405020303" pitchFamily="18" charset="0"/>
              </a:rPr>
              <a:t>tactics</a:t>
            </a:r>
            <a:r>
              <a:rPr lang="en-US" sz="2600" dirty="0" smtClean="0">
                <a:latin typeface="Georgia" panose="02040502050405020303" pitchFamily="18" charset="0"/>
              </a:rPr>
              <a:t>:</a:t>
            </a:r>
          </a:p>
          <a:p>
            <a:pPr marL="0" indent="0" algn="just">
              <a:buNone/>
            </a:pPr>
            <a:endParaRPr lang="en-US" sz="2600" dirty="0">
              <a:latin typeface="Georgia" panose="02040502050405020303" pitchFamily="18" charset="0"/>
            </a:endParaRPr>
          </a:p>
          <a:p>
            <a:pPr marL="0" indent="0" algn="just">
              <a:buNone/>
            </a:pPr>
            <a:r>
              <a:rPr lang="en-US" sz="2600" dirty="0" smtClean="0">
                <a:latin typeface="Georgia" panose="02040502050405020303" pitchFamily="18" charset="0"/>
              </a:rPr>
              <a:t>By </a:t>
            </a:r>
            <a:r>
              <a:rPr lang="en-US" sz="2600" dirty="0">
                <a:latin typeface="Georgia" panose="02040502050405020303" pitchFamily="18" charset="0"/>
              </a:rPr>
              <a:t>these strategies you will reach to the situation where both the parties will be the winner. The steering should be in your hand but making no harm to the relation and </a:t>
            </a:r>
            <a:r>
              <a:rPr lang="en-US" sz="2600" u="sng" dirty="0">
                <a:latin typeface="Georgia" panose="02040502050405020303" pitchFamily="18" charset="0"/>
              </a:rPr>
              <a:t>giving no chance to the opposition to understand that you are leading the negotiation</a:t>
            </a:r>
            <a:r>
              <a:rPr lang="en-US" sz="2600" dirty="0">
                <a:latin typeface="Georgia" panose="02040502050405020303" pitchFamily="18" charset="0"/>
              </a:rPr>
              <a:t>. </a:t>
            </a:r>
          </a:p>
          <a:p>
            <a:pPr marL="0" indent="0">
              <a:buNone/>
            </a:pPr>
            <a:endParaRPr lang="en-US" sz="4800" dirty="0"/>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75</a:t>
            </a:fld>
            <a:endParaRPr lang="en-US"/>
          </a:p>
        </p:txBody>
      </p:sp>
    </p:spTree>
    <p:extLst>
      <p:ext uri="{BB962C8B-B14F-4D97-AF65-F5344CB8AC3E}">
        <p14:creationId xmlns="" xmlns:p14="http://schemas.microsoft.com/office/powerpoint/2010/main" val="30787253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3300" b="1" dirty="0">
                <a:latin typeface="Georgia" panose="02040502050405020303" pitchFamily="18" charset="0"/>
              </a:rPr>
              <a:t>How to get to ‘yes’: From Conflict to Cooperation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endParaRPr lang="en-US" sz="2600" b="1" u="sng" dirty="0" smtClean="0">
              <a:latin typeface="Georgia" panose="02040502050405020303" pitchFamily="18" charset="0"/>
            </a:endParaRPr>
          </a:p>
          <a:p>
            <a:pPr marL="0" indent="0">
              <a:buNone/>
            </a:pPr>
            <a:r>
              <a:rPr lang="en-US" sz="2600" b="1" u="sng" dirty="0" smtClean="0">
                <a:latin typeface="Georgia" panose="02040502050405020303" pitchFamily="18" charset="0"/>
              </a:rPr>
              <a:t>By integrating </a:t>
            </a:r>
            <a:r>
              <a:rPr lang="en-US" sz="2600" b="1" u="sng" dirty="0">
                <a:latin typeface="Georgia" panose="02040502050405020303" pitchFamily="18" charset="0"/>
              </a:rPr>
              <a:t>resistance point, target and bargaining </a:t>
            </a:r>
            <a:r>
              <a:rPr lang="en-US" sz="2600" b="1" u="sng" dirty="0" smtClean="0">
                <a:latin typeface="Georgia" panose="02040502050405020303" pitchFamily="18" charset="0"/>
              </a:rPr>
              <a:t>zone:</a:t>
            </a:r>
          </a:p>
          <a:p>
            <a:pPr marL="0" indent="0">
              <a:buNone/>
            </a:pPr>
            <a:endParaRPr lang="en-US" sz="2600" b="1" u="sng" dirty="0">
              <a:latin typeface="Georgia" panose="02040502050405020303" pitchFamily="18" charset="0"/>
            </a:endParaRPr>
          </a:p>
          <a:p>
            <a:pPr marL="0" indent="0">
              <a:buNone/>
            </a:pPr>
            <a:r>
              <a:rPr lang="en-US" sz="2600" dirty="0" smtClean="0">
                <a:latin typeface="Georgia" panose="02040502050405020303" pitchFamily="18" charset="0"/>
              </a:rPr>
              <a:t>On </a:t>
            </a:r>
            <a:r>
              <a:rPr lang="en-US" sz="2600" dirty="0">
                <a:latin typeface="Georgia" panose="02040502050405020303" pitchFamily="18" charset="0"/>
              </a:rPr>
              <a:t>the strategy, to reach the </a:t>
            </a:r>
            <a:r>
              <a:rPr lang="en-US" sz="2600" dirty="0" smtClean="0">
                <a:latin typeface="Georgia" panose="02040502050405020303" pitchFamily="18" charset="0"/>
              </a:rPr>
              <a:t>destination, </a:t>
            </a:r>
            <a:r>
              <a:rPr lang="en-US" sz="2600" dirty="0">
                <a:latin typeface="Georgia" panose="02040502050405020303" pitchFamily="18" charset="0"/>
              </a:rPr>
              <a:t>you should integrate </a:t>
            </a:r>
            <a:r>
              <a:rPr lang="en-US" sz="2600" dirty="0" smtClean="0">
                <a:latin typeface="Georgia" panose="02040502050405020303" pitchFamily="18" charset="0"/>
              </a:rPr>
              <a:t>fighting </a:t>
            </a:r>
            <a:r>
              <a:rPr lang="en-US" sz="2600" dirty="0">
                <a:latin typeface="Georgia" panose="02040502050405020303" pitchFamily="18" charset="0"/>
              </a:rPr>
              <a:t>point, target and bargaining zone into all negotiation plans</a:t>
            </a:r>
            <a:r>
              <a:rPr lang="en-US" sz="2600" dirty="0" smtClean="0">
                <a:latin typeface="Georgia" panose="02040502050405020303" pitchFamily="18" charset="0"/>
              </a:rPr>
              <a:t>.</a:t>
            </a:r>
            <a:endParaRPr lang="en-US" sz="2600" dirty="0">
              <a:latin typeface="Georgia" panose="02040502050405020303" pitchFamily="18" charset="0"/>
            </a:endParaRPr>
          </a:p>
          <a:p>
            <a:pPr marL="0" indent="0">
              <a:buNone/>
            </a:pPr>
            <a:endParaRPr lang="en-US" sz="4800" dirty="0"/>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76</a:t>
            </a:fld>
            <a:endParaRPr lang="en-US"/>
          </a:p>
        </p:txBody>
      </p:sp>
    </p:spTree>
    <p:extLst>
      <p:ext uri="{BB962C8B-B14F-4D97-AF65-F5344CB8AC3E}">
        <p14:creationId xmlns="" xmlns:p14="http://schemas.microsoft.com/office/powerpoint/2010/main" val="32423584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3300" b="1" dirty="0">
                <a:latin typeface="Georgia" panose="02040502050405020303" pitchFamily="18" charset="0"/>
              </a:rPr>
              <a:t>How to get to ‘yes’: From Conflict to Cooperation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endParaRPr lang="en-US" sz="2600" b="1" u="sng" dirty="0" smtClean="0">
              <a:latin typeface="Georgia" panose="02040502050405020303" pitchFamily="18" charset="0"/>
            </a:endParaRPr>
          </a:p>
          <a:p>
            <a:pPr marL="0" indent="0">
              <a:buNone/>
            </a:pPr>
            <a:r>
              <a:rPr lang="en-US" sz="2600" b="1" u="sng" dirty="0" smtClean="0">
                <a:latin typeface="Georgia" panose="02040502050405020303" pitchFamily="18" charset="0"/>
              </a:rPr>
              <a:t>By maximizing </a:t>
            </a:r>
            <a:r>
              <a:rPr lang="en-US" sz="2600" b="1" u="sng" dirty="0">
                <a:latin typeface="Georgia" panose="02040502050405020303" pitchFamily="18" charset="0"/>
              </a:rPr>
              <a:t>own </a:t>
            </a:r>
            <a:r>
              <a:rPr lang="en-US" sz="2600" b="1" u="sng" dirty="0" smtClean="0">
                <a:latin typeface="Georgia" panose="02040502050405020303" pitchFamily="18" charset="0"/>
              </a:rPr>
              <a:t>position</a:t>
            </a:r>
            <a:r>
              <a:rPr lang="en-US" sz="2600" dirty="0" smtClean="0">
                <a:latin typeface="Georgia" panose="02040502050405020303" pitchFamily="18" charset="0"/>
              </a:rPr>
              <a:t>: </a:t>
            </a:r>
          </a:p>
          <a:p>
            <a:pPr marL="0" indent="0">
              <a:buNone/>
            </a:pPr>
            <a:endParaRPr lang="en-US" sz="2600" dirty="0">
              <a:latin typeface="Georgia" panose="02040502050405020303" pitchFamily="18" charset="0"/>
            </a:endParaRPr>
          </a:p>
          <a:p>
            <a:pPr marL="0" indent="0">
              <a:buNone/>
            </a:pPr>
            <a:r>
              <a:rPr lang="en-US" sz="2600" dirty="0" smtClean="0">
                <a:latin typeface="Georgia" panose="02040502050405020303" pitchFamily="18" charset="0"/>
              </a:rPr>
              <a:t>Learning </a:t>
            </a:r>
            <a:r>
              <a:rPr lang="en-US" sz="2600" dirty="0">
                <a:latin typeface="Georgia" panose="02040502050405020303" pitchFamily="18" charset="0"/>
              </a:rPr>
              <a:t>how to maximize own position through building alliances, controlling environment, and </a:t>
            </a:r>
            <a:r>
              <a:rPr lang="en-US" sz="2600" u="sng" dirty="0">
                <a:latin typeface="Georgia" panose="02040502050405020303" pitchFamily="18" charset="0"/>
              </a:rPr>
              <a:t>doing “homework</a:t>
            </a:r>
            <a:r>
              <a:rPr lang="en-US" sz="2600" dirty="0" smtClean="0">
                <a:latin typeface="Georgia" panose="02040502050405020303" pitchFamily="18" charset="0"/>
              </a:rPr>
              <a:t>”.</a:t>
            </a:r>
            <a:endParaRPr lang="en-US" sz="2600" dirty="0">
              <a:latin typeface="Georgia" panose="02040502050405020303" pitchFamily="18" charset="0"/>
            </a:endParaRPr>
          </a:p>
          <a:p>
            <a:pPr marL="0" indent="0">
              <a:buNone/>
            </a:pPr>
            <a:endParaRPr lang="en-US" sz="4800" dirty="0"/>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77</a:t>
            </a:fld>
            <a:endParaRPr lang="en-US"/>
          </a:p>
        </p:txBody>
      </p:sp>
    </p:spTree>
    <p:extLst>
      <p:ext uri="{BB962C8B-B14F-4D97-AF65-F5344CB8AC3E}">
        <p14:creationId xmlns="" xmlns:p14="http://schemas.microsoft.com/office/powerpoint/2010/main" val="37202434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3300" b="1" dirty="0">
                <a:latin typeface="Georgia" panose="02040502050405020303" pitchFamily="18" charset="0"/>
              </a:rPr>
              <a:t>How to get to ‘yes’: From Conflict to Cooperation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endParaRPr lang="en-US" sz="2600" b="1" u="sng" dirty="0" smtClean="0">
              <a:latin typeface="Georgia" panose="02040502050405020303" pitchFamily="18" charset="0"/>
            </a:endParaRPr>
          </a:p>
          <a:p>
            <a:pPr marL="0" indent="0">
              <a:buNone/>
            </a:pPr>
            <a:endParaRPr lang="en-US" sz="2600" b="1" u="sng" dirty="0">
              <a:latin typeface="Georgia" panose="02040502050405020303" pitchFamily="18" charset="0"/>
            </a:endParaRPr>
          </a:p>
          <a:p>
            <a:pPr marL="0" indent="0">
              <a:buNone/>
            </a:pPr>
            <a:r>
              <a:rPr lang="en-US" sz="2600" b="1" u="sng" dirty="0" smtClean="0">
                <a:latin typeface="Georgia" panose="02040502050405020303" pitchFamily="18" charset="0"/>
              </a:rPr>
              <a:t>Say </a:t>
            </a:r>
            <a:r>
              <a:rPr lang="en-US" sz="2600" b="1" u="sng" dirty="0">
                <a:latin typeface="Georgia" panose="02040502050405020303" pitchFamily="18" charset="0"/>
              </a:rPr>
              <a:t>‘yes’ and make the other to say the same</a:t>
            </a:r>
            <a:r>
              <a:rPr lang="en-US" sz="2600" dirty="0">
                <a:latin typeface="Georgia" panose="02040502050405020303" pitchFamily="18" charset="0"/>
              </a:rPr>
              <a:t>: </a:t>
            </a:r>
            <a:endParaRPr lang="en-US" sz="2600" dirty="0" smtClean="0">
              <a:latin typeface="Georgia" panose="02040502050405020303" pitchFamily="18" charset="0"/>
            </a:endParaRPr>
          </a:p>
          <a:p>
            <a:pPr marL="0" indent="0">
              <a:buNone/>
            </a:pPr>
            <a:endParaRPr lang="en-US" sz="2600" dirty="0">
              <a:latin typeface="Georgia" panose="02040502050405020303" pitchFamily="18" charset="0"/>
            </a:endParaRPr>
          </a:p>
          <a:p>
            <a:pPr marL="0" indent="0">
              <a:buNone/>
            </a:pPr>
            <a:r>
              <a:rPr lang="en-US" sz="2600" dirty="0" smtClean="0">
                <a:latin typeface="Georgia" panose="02040502050405020303" pitchFamily="18" charset="0"/>
              </a:rPr>
              <a:t>Overall</a:t>
            </a:r>
            <a:r>
              <a:rPr lang="en-US" sz="2600" dirty="0">
                <a:latin typeface="Georgia" panose="02040502050405020303" pitchFamily="18" charset="0"/>
              </a:rPr>
              <a:t>, making yourself to say ‘yes’ as well as making opposition to say ‘yes’.</a:t>
            </a:r>
          </a:p>
          <a:p>
            <a:pPr marL="0" indent="0">
              <a:buNone/>
            </a:pPr>
            <a:endParaRPr lang="en-US" sz="4800" dirty="0"/>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78</a:t>
            </a:fld>
            <a:endParaRPr lang="en-US"/>
          </a:p>
        </p:txBody>
      </p:sp>
    </p:spTree>
    <p:extLst>
      <p:ext uri="{BB962C8B-B14F-4D97-AF65-F5344CB8AC3E}">
        <p14:creationId xmlns="" xmlns:p14="http://schemas.microsoft.com/office/powerpoint/2010/main" val="5599521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lgn="ctr">
              <a:buNone/>
            </a:pPr>
            <a:r>
              <a:rPr lang="en-US" b="1" dirty="0" smtClean="0">
                <a:latin typeface="Georgia" panose="02040502050405020303" pitchFamily="18" charset="0"/>
              </a:rPr>
              <a:t>How </a:t>
            </a:r>
            <a:r>
              <a:rPr lang="en-US" b="1" dirty="0">
                <a:latin typeface="Georgia" panose="02040502050405020303" pitchFamily="18" charset="0"/>
              </a:rPr>
              <a:t>to deal with </a:t>
            </a:r>
            <a:r>
              <a:rPr lang="en-US" b="1" dirty="0" smtClean="0">
                <a:latin typeface="Georgia" panose="02040502050405020303" pitchFamily="18" charset="0"/>
              </a:rPr>
              <a:t>a difficult </a:t>
            </a:r>
            <a:r>
              <a:rPr lang="en-US" b="1" dirty="0">
                <a:latin typeface="Georgia" panose="02040502050405020303" pitchFamily="18" charset="0"/>
              </a:rPr>
              <a:t>people:  </a:t>
            </a:r>
            <a:endParaRPr lang="en-US" dirty="0">
              <a:latin typeface="Georgia" panose="02040502050405020303" pitchFamily="18" charset="0"/>
            </a:endParaRPr>
          </a:p>
          <a:p>
            <a:pPr marL="0" indent="0" algn="ctr">
              <a:buNone/>
            </a:pPr>
            <a:endParaRPr lang="en-US" dirty="0">
              <a:latin typeface="Georgia" panose="02040502050405020303" pitchFamily="18" charset="0"/>
            </a:endParaRPr>
          </a:p>
        </p:txBody>
      </p:sp>
      <p:pic>
        <p:nvPicPr>
          <p:cNvPr id="4" name="Picture 3"/>
          <p:cNvPicPr>
            <a:picLocks noChangeAspect="1"/>
          </p:cNvPicPr>
          <p:nvPr/>
        </p:nvPicPr>
        <p:blipFill>
          <a:blip r:embed="rId2"/>
          <a:stretch>
            <a:fillRect/>
          </a:stretch>
        </p:blipFill>
        <p:spPr>
          <a:xfrm>
            <a:off x="4667250" y="2910626"/>
            <a:ext cx="2857500" cy="2901167"/>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79</a:t>
            </a:fld>
            <a:endParaRPr lang="en-US"/>
          </a:p>
        </p:txBody>
      </p:sp>
    </p:spTree>
    <p:extLst>
      <p:ext uri="{BB962C8B-B14F-4D97-AF65-F5344CB8AC3E}">
        <p14:creationId xmlns="" xmlns:p14="http://schemas.microsoft.com/office/powerpoint/2010/main" val="2884886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Part-2</a:t>
            </a:r>
            <a:endParaRPr lang="en-US" b="1" dirty="0"/>
          </a:p>
        </p:txBody>
      </p:sp>
      <p:sp>
        <p:nvSpPr>
          <p:cNvPr id="3" name="Content Placeholder 2"/>
          <p:cNvSpPr>
            <a:spLocks noGrp="1"/>
          </p:cNvSpPr>
          <p:nvPr>
            <p:ph idx="1"/>
          </p:nvPr>
        </p:nvSpPr>
        <p:spPr/>
        <p:style>
          <a:lnRef idx="1">
            <a:schemeClr val="accent6"/>
          </a:lnRef>
          <a:fillRef idx="2">
            <a:schemeClr val="accent6"/>
          </a:fillRef>
          <a:effectRef idx="1">
            <a:schemeClr val="accent6"/>
          </a:effectRef>
          <a:fontRef idx="minor">
            <a:schemeClr val="dk1"/>
          </a:fontRef>
        </p:style>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          </a:t>
            </a:r>
            <a:r>
              <a:rPr lang="en-US" sz="4000" dirty="0" smtClean="0"/>
              <a:t>GENERAL </a:t>
            </a:r>
            <a:r>
              <a:rPr lang="en-US" sz="4000" dirty="0"/>
              <a:t>LECTURE ON NEGOTIATION </a:t>
            </a:r>
          </a:p>
        </p:txBody>
      </p:sp>
      <p:sp>
        <p:nvSpPr>
          <p:cNvPr id="4" name="Slide Number Placeholder 3"/>
          <p:cNvSpPr>
            <a:spLocks noGrp="1"/>
          </p:cNvSpPr>
          <p:nvPr>
            <p:ph type="sldNum" sz="quarter" idx="12"/>
          </p:nvPr>
        </p:nvSpPr>
        <p:spPr/>
        <p:txBody>
          <a:bodyPr/>
          <a:lstStyle/>
          <a:p>
            <a:fld id="{CB0064AB-2946-4EE5-A03F-11ED4BDCC6A8}" type="slidenum">
              <a:rPr lang="en-US" smtClean="0"/>
              <a:pPr/>
              <a:t>8</a:t>
            </a:fld>
            <a:endParaRPr lang="en-US"/>
          </a:p>
        </p:txBody>
      </p:sp>
    </p:spTree>
    <p:extLst>
      <p:ext uri="{BB962C8B-B14F-4D97-AF65-F5344CB8AC3E}">
        <p14:creationId xmlns="" xmlns:p14="http://schemas.microsoft.com/office/powerpoint/2010/main" val="31214088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rgbClr r="0" g="0" b="0"/>
          </a:lnRef>
          <a:fillRef idx="1001">
            <a:schemeClr val="lt2"/>
          </a:fillRef>
          <a:effectRef idx="0">
            <a:scrgbClr r="0" g="0" b="0"/>
          </a:effectRef>
          <a:fontRef idx="major"/>
        </p:style>
        <p:txBody>
          <a:bodyPr/>
          <a:lstStyle/>
          <a:p>
            <a:r>
              <a:rPr lang="en-US" b="1" dirty="0">
                <a:latin typeface="Georgia" panose="02040502050405020303" pitchFamily="18" charset="0"/>
              </a:rPr>
              <a:t>How to deal with difficult </a:t>
            </a:r>
            <a:r>
              <a:rPr lang="en-US" b="1" dirty="0" smtClean="0">
                <a:latin typeface="Georgia" panose="02040502050405020303" pitchFamily="18" charset="0"/>
              </a:rPr>
              <a:t>people?</a:t>
            </a:r>
            <a:endParaRPr lang="en-US" dirty="0"/>
          </a:p>
        </p:txBody>
      </p:sp>
      <p:sp>
        <p:nvSpPr>
          <p:cNvPr id="3" name="Content Placeholder 2"/>
          <p:cNvSpPr>
            <a:spLocks noGrp="1"/>
          </p:cNvSpPr>
          <p:nvPr>
            <p:ph idx="1"/>
          </p:nvPr>
        </p:nvSpPr>
        <p:spPr/>
        <p:txBody>
          <a:bodyPr>
            <a:normAutofit/>
          </a:bodyPr>
          <a:lstStyle/>
          <a:p>
            <a:pPr marL="0" indent="0">
              <a:buNone/>
            </a:pPr>
            <a:r>
              <a:rPr lang="en-US" sz="2600" dirty="0" smtClean="0">
                <a:latin typeface="Georgia" panose="02040502050405020303" pitchFamily="18" charset="0"/>
              </a:rPr>
              <a:t>Difficult people may be as confrontational</a:t>
            </a:r>
            <a:r>
              <a:rPr lang="en-US" sz="2600" dirty="0">
                <a:latin typeface="Georgia" panose="02040502050405020303" pitchFamily="18" charset="0"/>
              </a:rPr>
              <a:t>, demanding, hostile, or even abusive. </a:t>
            </a:r>
            <a:endParaRPr lang="en-US" sz="2600" dirty="0" smtClean="0">
              <a:latin typeface="Georgia" panose="02040502050405020303" pitchFamily="18" charset="0"/>
            </a:endParaRPr>
          </a:p>
          <a:p>
            <a:pPr marL="0" indent="0">
              <a:buNone/>
            </a:pPr>
            <a:r>
              <a:rPr lang="en-US" sz="2600" dirty="0">
                <a:latin typeface="Georgia" panose="02040502050405020303" pitchFamily="18" charset="0"/>
              </a:rPr>
              <a:t>W</a:t>
            </a:r>
            <a:r>
              <a:rPr lang="en-US" sz="2600" dirty="0" smtClean="0">
                <a:latin typeface="Georgia" panose="02040502050405020303" pitchFamily="18" charset="0"/>
              </a:rPr>
              <a:t>ith smart approach </a:t>
            </a:r>
            <a:r>
              <a:rPr lang="en-US" sz="2600" dirty="0">
                <a:latin typeface="Georgia" panose="02040502050405020303" pitchFamily="18" charset="0"/>
              </a:rPr>
              <a:t>and </a:t>
            </a:r>
            <a:r>
              <a:rPr lang="en-US" sz="2600" dirty="0" smtClean="0">
                <a:latin typeface="Georgia" panose="02040502050405020303" pitchFamily="18" charset="0"/>
              </a:rPr>
              <a:t>intelligent communication</a:t>
            </a:r>
            <a:r>
              <a:rPr lang="en-US" sz="2600" dirty="0">
                <a:latin typeface="Georgia" panose="02040502050405020303" pitchFamily="18" charset="0"/>
              </a:rPr>
              <a:t>, you may turn aggression into cooperation, and </a:t>
            </a:r>
            <a:r>
              <a:rPr lang="en-US" sz="2600" dirty="0" smtClean="0">
                <a:latin typeface="Georgia" panose="02040502050405020303" pitchFamily="18" charset="0"/>
              </a:rPr>
              <a:t>arrogance </a:t>
            </a:r>
            <a:r>
              <a:rPr lang="en-US" sz="2600" dirty="0">
                <a:latin typeface="Georgia" panose="02040502050405020303" pitchFamily="18" charset="0"/>
              </a:rPr>
              <a:t>into respect.</a:t>
            </a:r>
          </a:p>
          <a:p>
            <a:pPr marL="0" indent="0">
              <a:buNone/>
            </a:pPr>
            <a:endParaRPr lang="en-US" sz="2600" dirty="0" smtClean="0">
              <a:latin typeface="Georgia" panose="02040502050405020303" pitchFamily="18" charset="0"/>
            </a:endParaRPr>
          </a:p>
          <a:p>
            <a:pPr marL="0" indent="0">
              <a:buNone/>
            </a:pPr>
            <a:r>
              <a:rPr lang="en-US" sz="2600" dirty="0" smtClean="0">
                <a:latin typeface="Georgia" panose="02040502050405020303" pitchFamily="18" charset="0"/>
              </a:rPr>
              <a:t>Just </a:t>
            </a:r>
            <a:r>
              <a:rPr lang="en-US" sz="2600" dirty="0">
                <a:latin typeface="Georgia" panose="02040502050405020303" pitchFamily="18" charset="0"/>
              </a:rPr>
              <a:t>a few tips </a:t>
            </a:r>
            <a:r>
              <a:rPr lang="en-US" sz="2600" dirty="0" smtClean="0">
                <a:latin typeface="Georgia" panose="02040502050405020303" pitchFamily="18" charset="0"/>
              </a:rPr>
              <a:t>are in next few slides on </a:t>
            </a:r>
            <a:r>
              <a:rPr lang="en-US" sz="2600" dirty="0">
                <a:latin typeface="Georgia" panose="02040502050405020303" pitchFamily="18" charset="0"/>
              </a:rPr>
              <a:t>how to negotiate with difficult </a:t>
            </a:r>
            <a:r>
              <a:rPr lang="en-US" sz="2600" dirty="0" smtClean="0">
                <a:latin typeface="Georgia" panose="02040502050405020303" pitchFamily="18" charset="0"/>
              </a:rPr>
              <a:t>individuals: </a:t>
            </a:r>
            <a:endParaRPr lang="en-US" sz="2600" dirty="0">
              <a:latin typeface="Georgia" panose="02040502050405020303"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80</a:t>
            </a:fld>
            <a:endParaRPr lang="en-US"/>
          </a:p>
        </p:txBody>
      </p:sp>
    </p:spTree>
    <p:extLst>
      <p:ext uri="{BB962C8B-B14F-4D97-AF65-F5344CB8AC3E}">
        <p14:creationId xmlns="" xmlns:p14="http://schemas.microsoft.com/office/powerpoint/2010/main" val="13514211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rgbClr r="0" g="0" b="0"/>
          </a:lnRef>
          <a:fillRef idx="1001">
            <a:schemeClr val="lt2"/>
          </a:fillRef>
          <a:effectRef idx="0">
            <a:scrgbClr r="0" g="0" b="0"/>
          </a:effectRef>
          <a:fontRef idx="major"/>
        </p:style>
        <p:txBody>
          <a:bodyPr/>
          <a:lstStyle/>
          <a:p>
            <a:r>
              <a:rPr lang="en-US" b="1" dirty="0">
                <a:latin typeface="Georgia" panose="02040502050405020303" pitchFamily="18" charset="0"/>
              </a:rPr>
              <a:t>How to deal with difficult </a:t>
            </a:r>
            <a:r>
              <a:rPr lang="en-US" b="1" dirty="0" smtClean="0">
                <a:latin typeface="Georgia" panose="02040502050405020303" pitchFamily="18" charset="0"/>
              </a:rPr>
              <a:t>people?</a:t>
            </a:r>
            <a:endParaRPr lang="en-US" dirty="0"/>
          </a:p>
        </p:txBody>
      </p:sp>
      <p:sp>
        <p:nvSpPr>
          <p:cNvPr id="3" name="Content Placeholder 2"/>
          <p:cNvSpPr>
            <a:spLocks noGrp="1"/>
          </p:cNvSpPr>
          <p:nvPr>
            <p:ph idx="1"/>
          </p:nvPr>
        </p:nvSpPr>
        <p:spPr/>
        <p:txBody>
          <a:bodyPr>
            <a:normAutofit/>
          </a:bodyPr>
          <a:lstStyle/>
          <a:p>
            <a:pPr marL="0" indent="0">
              <a:buNone/>
            </a:pPr>
            <a:endParaRPr lang="en-US" b="1" dirty="0" smtClean="0"/>
          </a:p>
          <a:p>
            <a:pPr marL="0" indent="0">
              <a:buNone/>
            </a:pPr>
            <a:r>
              <a:rPr lang="en-US" b="1" dirty="0" smtClean="0">
                <a:latin typeface="Georgia" panose="02040502050405020303" pitchFamily="18" charset="0"/>
              </a:rPr>
              <a:t>Tip-1</a:t>
            </a:r>
            <a:r>
              <a:rPr lang="en-US" b="1" dirty="0">
                <a:latin typeface="Georgia" panose="02040502050405020303" pitchFamily="18" charset="0"/>
              </a:rPr>
              <a:t>:  Meet in Private if </a:t>
            </a:r>
            <a:r>
              <a:rPr lang="en-US" b="1" dirty="0" smtClean="0">
                <a:latin typeface="Georgia" panose="02040502050405020303" pitchFamily="18" charset="0"/>
              </a:rPr>
              <a:t>Possible:</a:t>
            </a:r>
            <a:endParaRPr lang="en-US" dirty="0">
              <a:latin typeface="Georgia" panose="02040502050405020303" pitchFamily="18" charset="0"/>
            </a:endParaRPr>
          </a:p>
          <a:p>
            <a:pPr marL="0" indent="0">
              <a:buNone/>
            </a:pPr>
            <a:endParaRPr lang="en-US" dirty="0" smtClean="0">
              <a:latin typeface="Georgia" panose="02040502050405020303" pitchFamily="18" charset="0"/>
            </a:endParaRPr>
          </a:p>
          <a:p>
            <a:pPr marL="0" indent="0" algn="just">
              <a:buNone/>
            </a:pPr>
            <a:r>
              <a:rPr lang="en-US" dirty="0" smtClean="0">
                <a:latin typeface="Georgia" panose="02040502050405020303" pitchFamily="18" charset="0"/>
              </a:rPr>
              <a:t>When </a:t>
            </a:r>
            <a:r>
              <a:rPr lang="en-US" dirty="0">
                <a:latin typeface="Georgia" panose="02040502050405020303" pitchFamily="18" charset="0"/>
              </a:rPr>
              <a:t>it's safe and possible to do so, negotiate with difficult people </a:t>
            </a:r>
            <a:r>
              <a:rPr lang="en-US" i="1" dirty="0">
                <a:latin typeface="Georgia" panose="02040502050405020303" pitchFamily="18" charset="0"/>
              </a:rPr>
              <a:t>in private where they may be more flexible</a:t>
            </a:r>
            <a:r>
              <a:rPr lang="en-US" b="1" dirty="0">
                <a:latin typeface="Georgia" panose="02040502050405020303" pitchFamily="18" charset="0"/>
              </a:rPr>
              <a:t>. </a:t>
            </a:r>
            <a:r>
              <a:rPr lang="en-US" dirty="0">
                <a:latin typeface="Georgia" panose="02040502050405020303" pitchFamily="18" charset="0"/>
              </a:rPr>
              <a:t>In most (but not all) cases, avoid disagreements with them in front of others, where they’re more likely to be </a:t>
            </a:r>
            <a:r>
              <a:rPr lang="en-US" dirty="0" smtClean="0">
                <a:latin typeface="Georgia" panose="02040502050405020303" pitchFamily="18" charset="0"/>
              </a:rPr>
              <a:t>inflexible. </a:t>
            </a:r>
            <a:r>
              <a:rPr lang="en-US" dirty="0">
                <a:latin typeface="Georgia" panose="02040502050405020303" pitchFamily="18" charset="0"/>
              </a:rPr>
              <a:t>The exception is if the difficult individual is hostile and/or abusive, then strong intervention with witnesses may be needed.</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81</a:t>
            </a:fld>
            <a:endParaRPr lang="en-US"/>
          </a:p>
        </p:txBody>
      </p:sp>
    </p:spTree>
    <p:extLst>
      <p:ext uri="{BB962C8B-B14F-4D97-AF65-F5344CB8AC3E}">
        <p14:creationId xmlns="" xmlns:p14="http://schemas.microsoft.com/office/powerpoint/2010/main" val="17098011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rgbClr r="0" g="0" b="0"/>
          </a:lnRef>
          <a:fillRef idx="1001">
            <a:schemeClr val="lt2"/>
          </a:fillRef>
          <a:effectRef idx="0">
            <a:scrgbClr r="0" g="0" b="0"/>
          </a:effectRef>
          <a:fontRef idx="major"/>
        </p:style>
        <p:txBody>
          <a:bodyPr/>
          <a:lstStyle/>
          <a:p>
            <a:r>
              <a:rPr lang="en-US" b="1" dirty="0">
                <a:latin typeface="Georgia" panose="02040502050405020303" pitchFamily="18" charset="0"/>
              </a:rPr>
              <a:t>How to deal with difficult people?</a:t>
            </a:r>
            <a:endParaRPr lang="en-US" dirty="0"/>
          </a:p>
        </p:txBody>
      </p:sp>
      <p:sp>
        <p:nvSpPr>
          <p:cNvPr id="3" name="Content Placeholder 2"/>
          <p:cNvSpPr>
            <a:spLocks noGrp="1"/>
          </p:cNvSpPr>
          <p:nvPr>
            <p:ph idx="1"/>
          </p:nvPr>
        </p:nvSpPr>
        <p:spPr/>
        <p:txBody>
          <a:bodyPr>
            <a:normAutofit/>
          </a:bodyPr>
          <a:lstStyle/>
          <a:p>
            <a:pPr marL="0" indent="0">
              <a:buNone/>
            </a:pPr>
            <a:endParaRPr lang="en-US" b="1" dirty="0" smtClean="0">
              <a:latin typeface="Georgia" panose="02040502050405020303" pitchFamily="18" charset="0"/>
            </a:endParaRPr>
          </a:p>
          <a:p>
            <a:pPr marL="0" indent="0">
              <a:buNone/>
            </a:pPr>
            <a:r>
              <a:rPr lang="en-US" b="1" dirty="0" smtClean="0">
                <a:latin typeface="Georgia" panose="02040502050405020303" pitchFamily="18" charset="0"/>
              </a:rPr>
              <a:t>Tip-2</a:t>
            </a:r>
            <a:r>
              <a:rPr lang="en-US" b="1" dirty="0">
                <a:latin typeface="Georgia" panose="02040502050405020303" pitchFamily="18" charset="0"/>
              </a:rPr>
              <a:t>:  Neutralize Their Home Court </a:t>
            </a:r>
            <a:r>
              <a:rPr lang="en-US" b="1" dirty="0" smtClean="0">
                <a:latin typeface="Georgia" panose="02040502050405020303" pitchFamily="18" charset="0"/>
              </a:rPr>
              <a:t>Advantage:</a:t>
            </a:r>
          </a:p>
          <a:p>
            <a:pPr marL="0" indent="0">
              <a:buNone/>
            </a:pPr>
            <a:endParaRPr lang="en-US" dirty="0">
              <a:latin typeface="Georgia" panose="02040502050405020303" pitchFamily="18" charset="0"/>
            </a:endParaRPr>
          </a:p>
          <a:p>
            <a:pPr marL="0" indent="0">
              <a:buNone/>
            </a:pPr>
            <a:r>
              <a:rPr lang="en-US" dirty="0">
                <a:latin typeface="Georgia" panose="02040502050405020303" pitchFamily="18" charset="0"/>
              </a:rPr>
              <a:t>Whenever possible, meet with difficult individuals at a neutral location (i.e. conference room instead of their office, coffee shop instead of their home), to help reduce their sense of home court </a:t>
            </a:r>
            <a:r>
              <a:rPr lang="en-US" dirty="0" smtClean="0">
                <a:latin typeface="Georgia" panose="02040502050405020303" pitchFamily="18" charset="0"/>
              </a:rPr>
              <a:t>dominance.</a:t>
            </a:r>
            <a:endParaRPr lang="en-US" dirty="0">
              <a:latin typeface="Georgia" panose="02040502050405020303"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82</a:t>
            </a:fld>
            <a:endParaRPr lang="en-US"/>
          </a:p>
        </p:txBody>
      </p:sp>
    </p:spTree>
    <p:extLst>
      <p:ext uri="{BB962C8B-B14F-4D97-AF65-F5344CB8AC3E}">
        <p14:creationId xmlns="" xmlns:p14="http://schemas.microsoft.com/office/powerpoint/2010/main" val="24819550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rgbClr r="0" g="0" b="0"/>
          </a:lnRef>
          <a:fillRef idx="1001">
            <a:schemeClr val="lt2"/>
          </a:fillRef>
          <a:effectRef idx="0">
            <a:scrgbClr r="0" g="0" b="0"/>
          </a:effectRef>
          <a:fontRef idx="major"/>
        </p:style>
        <p:txBody>
          <a:bodyPr/>
          <a:lstStyle/>
          <a:p>
            <a:r>
              <a:rPr lang="en-US" b="1" dirty="0">
                <a:latin typeface="Georgia" panose="02040502050405020303" pitchFamily="18" charset="0"/>
              </a:rPr>
              <a:t>How to deal with difficult people?</a:t>
            </a:r>
            <a:endParaRPr lang="en-US" dirty="0"/>
          </a:p>
        </p:txBody>
      </p:sp>
      <p:sp>
        <p:nvSpPr>
          <p:cNvPr id="3" name="Content Placeholder 2"/>
          <p:cNvSpPr>
            <a:spLocks noGrp="1"/>
          </p:cNvSpPr>
          <p:nvPr>
            <p:ph idx="1"/>
          </p:nvPr>
        </p:nvSpPr>
        <p:spPr/>
        <p:txBody>
          <a:bodyPr>
            <a:normAutofit/>
          </a:bodyPr>
          <a:lstStyle/>
          <a:p>
            <a:pPr marL="0" indent="0">
              <a:buNone/>
            </a:pPr>
            <a:endParaRPr lang="en-US" b="1" dirty="0" smtClean="0">
              <a:latin typeface="Georgia" panose="02040502050405020303" pitchFamily="18" charset="0"/>
            </a:endParaRPr>
          </a:p>
          <a:p>
            <a:pPr marL="0" indent="0">
              <a:buNone/>
            </a:pPr>
            <a:r>
              <a:rPr lang="en-US" sz="2700" b="1" dirty="0" smtClean="0">
                <a:latin typeface="Georgia" panose="02040502050405020303" pitchFamily="18" charset="0"/>
              </a:rPr>
              <a:t>Tip-3</a:t>
            </a:r>
            <a:r>
              <a:rPr lang="en-US" sz="2700" b="1" dirty="0">
                <a:latin typeface="Georgia" panose="02040502050405020303" pitchFamily="18" charset="0"/>
              </a:rPr>
              <a:t>:  Be Assertive and Professional in </a:t>
            </a:r>
            <a:r>
              <a:rPr lang="en-US" sz="2700" b="1" dirty="0" smtClean="0">
                <a:latin typeface="Georgia" panose="02040502050405020303" pitchFamily="18" charset="0"/>
              </a:rPr>
              <a:t>Communication:</a:t>
            </a:r>
          </a:p>
          <a:p>
            <a:pPr marL="0" indent="0">
              <a:buNone/>
            </a:pPr>
            <a:endParaRPr lang="en-US" dirty="0">
              <a:latin typeface="Georgia" panose="02040502050405020303" pitchFamily="18" charset="0"/>
            </a:endParaRPr>
          </a:p>
          <a:p>
            <a:pPr marL="0" indent="0">
              <a:buNone/>
            </a:pPr>
            <a:r>
              <a:rPr lang="en-US" dirty="0" smtClean="0">
                <a:latin typeface="Georgia" panose="02040502050405020303" pitchFamily="18" charset="0"/>
              </a:rPr>
              <a:t>Many </a:t>
            </a:r>
            <a:r>
              <a:rPr lang="en-US" dirty="0">
                <a:latin typeface="Georgia" panose="02040502050405020303" pitchFamily="18" charset="0"/>
              </a:rPr>
              <a:t>difficult people respect those with strength, and listen more to those who communicate with assertiveness.</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83</a:t>
            </a:fld>
            <a:endParaRPr lang="en-US"/>
          </a:p>
        </p:txBody>
      </p:sp>
    </p:spTree>
    <p:extLst>
      <p:ext uri="{BB962C8B-B14F-4D97-AF65-F5344CB8AC3E}">
        <p14:creationId xmlns="" xmlns:p14="http://schemas.microsoft.com/office/powerpoint/2010/main" val="19843774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rgbClr r="0" g="0" b="0"/>
          </a:lnRef>
          <a:fillRef idx="1001">
            <a:schemeClr val="lt2"/>
          </a:fillRef>
          <a:effectRef idx="0">
            <a:scrgbClr r="0" g="0" b="0"/>
          </a:effectRef>
          <a:fontRef idx="major"/>
        </p:style>
        <p:txBody>
          <a:bodyPr/>
          <a:lstStyle/>
          <a:p>
            <a:r>
              <a:rPr lang="en-US" b="1" dirty="0">
                <a:latin typeface="Georgia" panose="02040502050405020303" pitchFamily="18" charset="0"/>
              </a:rPr>
              <a:t>How to deal with difficult people?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latin typeface="Georgia" panose="02040502050405020303" pitchFamily="18" charset="0"/>
              </a:rPr>
              <a:t>Tip- 4</a:t>
            </a:r>
            <a:r>
              <a:rPr lang="en-US" b="1" dirty="0">
                <a:latin typeface="Georgia" panose="02040502050405020303" pitchFamily="18" charset="0"/>
              </a:rPr>
              <a:t>:  Bring </a:t>
            </a:r>
            <a:r>
              <a:rPr lang="en-US" b="1" dirty="0" smtClean="0">
                <a:latin typeface="Georgia" panose="02040502050405020303" pitchFamily="18" charset="0"/>
              </a:rPr>
              <a:t>Solutions:</a:t>
            </a:r>
          </a:p>
          <a:p>
            <a:pPr marL="0" indent="0" algn="just">
              <a:buNone/>
            </a:pPr>
            <a:endParaRPr lang="en-US" dirty="0">
              <a:latin typeface="Georgia" panose="02040502050405020303" pitchFamily="18" charset="0"/>
            </a:endParaRPr>
          </a:p>
          <a:p>
            <a:pPr marL="0" indent="0" algn="just">
              <a:buNone/>
            </a:pPr>
            <a:r>
              <a:rPr lang="en-US" dirty="0">
                <a:latin typeface="Georgia" panose="02040502050405020303" pitchFamily="18" charset="0"/>
              </a:rPr>
              <a:t>Let the difficult person know that you yourself are in control. If there is an issue, don’t go to the difficult person just to discuss the problem. Go with solutions in mind. Many difficult individuals work most positively with those who present themselves from a position of strength. They’re more willing to communicate and work with those who take the initiative, and lend their cooperation to those who show they can help themselves.</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84</a:t>
            </a:fld>
            <a:endParaRPr lang="en-US"/>
          </a:p>
        </p:txBody>
      </p:sp>
    </p:spTree>
    <p:extLst>
      <p:ext uri="{BB962C8B-B14F-4D97-AF65-F5344CB8AC3E}">
        <p14:creationId xmlns="" xmlns:p14="http://schemas.microsoft.com/office/powerpoint/2010/main" val="24397565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rgbClr r="0" g="0" b="0"/>
          </a:lnRef>
          <a:fillRef idx="1001">
            <a:schemeClr val="lt2"/>
          </a:fillRef>
          <a:effectRef idx="0">
            <a:scrgbClr r="0" g="0" b="0"/>
          </a:effectRef>
          <a:fontRef idx="major"/>
        </p:style>
        <p:txBody>
          <a:bodyPr/>
          <a:lstStyle/>
          <a:p>
            <a:r>
              <a:rPr lang="en-US" b="1" dirty="0">
                <a:latin typeface="Georgia" panose="02040502050405020303" pitchFamily="18" charset="0"/>
              </a:rPr>
              <a:t>How to deal with difficult people?</a:t>
            </a:r>
            <a:endParaRPr lang="en-US" dirty="0"/>
          </a:p>
        </p:txBody>
      </p:sp>
      <p:sp>
        <p:nvSpPr>
          <p:cNvPr id="3" name="Content Placeholder 2"/>
          <p:cNvSpPr>
            <a:spLocks noGrp="1"/>
          </p:cNvSpPr>
          <p:nvPr>
            <p:ph idx="1"/>
          </p:nvPr>
        </p:nvSpPr>
        <p:spPr/>
        <p:txBody>
          <a:bodyPr>
            <a:normAutofit/>
          </a:bodyPr>
          <a:lstStyle/>
          <a:p>
            <a:pPr marL="0" indent="0">
              <a:buNone/>
            </a:pPr>
            <a:endParaRPr lang="en-US" b="1" dirty="0" smtClean="0">
              <a:latin typeface="Georgia" panose="02040502050405020303" pitchFamily="18" charset="0"/>
            </a:endParaRPr>
          </a:p>
          <a:p>
            <a:pPr marL="0" indent="0">
              <a:buNone/>
            </a:pPr>
            <a:r>
              <a:rPr lang="en-US" b="1" dirty="0" smtClean="0">
                <a:latin typeface="Georgia" panose="02040502050405020303" pitchFamily="18" charset="0"/>
              </a:rPr>
              <a:t>Tip-5:</a:t>
            </a:r>
            <a:r>
              <a:rPr lang="en-US" b="1" dirty="0">
                <a:latin typeface="Georgia" panose="02040502050405020303" pitchFamily="18" charset="0"/>
              </a:rPr>
              <a:t>  Focus on </a:t>
            </a:r>
            <a:r>
              <a:rPr lang="en-US" b="1" dirty="0" smtClean="0">
                <a:latin typeface="Georgia" panose="02040502050405020303" pitchFamily="18" charset="0"/>
              </a:rPr>
              <a:t>Consequence:</a:t>
            </a:r>
            <a:r>
              <a:rPr lang="en-US" b="1" dirty="0">
                <a:latin typeface="Georgia" panose="02040502050405020303" pitchFamily="18" charset="0"/>
              </a:rPr>
              <a:t> </a:t>
            </a:r>
            <a:endParaRPr lang="en-US" dirty="0">
              <a:latin typeface="Georgia" panose="02040502050405020303" pitchFamily="18" charset="0"/>
            </a:endParaRPr>
          </a:p>
          <a:p>
            <a:pPr marL="0" indent="0">
              <a:buNone/>
            </a:pPr>
            <a:endParaRPr lang="en-US" dirty="0" smtClean="0">
              <a:latin typeface="Georgia" panose="02040502050405020303" pitchFamily="18" charset="0"/>
            </a:endParaRPr>
          </a:p>
          <a:p>
            <a:pPr marL="0" indent="0">
              <a:buNone/>
            </a:pPr>
            <a:r>
              <a:rPr lang="en-US" dirty="0" smtClean="0">
                <a:latin typeface="Georgia" panose="02040502050405020303" pitchFamily="18" charset="0"/>
              </a:rPr>
              <a:t>The </a:t>
            </a:r>
            <a:r>
              <a:rPr lang="en-US" dirty="0">
                <a:latin typeface="Georgia" panose="02040502050405020303" pitchFamily="18" charset="0"/>
              </a:rPr>
              <a:t>ability to identify and assert consequence(s) is one of the most important skills you can use to "stand down" a difficult person. Effectively articulated, consequence gives pause to the challenging individual, and compels him or her to shift from obstruction to cooperation. </a:t>
            </a:r>
          </a:p>
        </p:txBody>
      </p:sp>
      <p:sp>
        <p:nvSpPr>
          <p:cNvPr id="4" name="Slide Number Placeholder 3"/>
          <p:cNvSpPr>
            <a:spLocks noGrp="1"/>
          </p:cNvSpPr>
          <p:nvPr>
            <p:ph type="sldNum" sz="quarter" idx="12"/>
          </p:nvPr>
        </p:nvSpPr>
        <p:spPr/>
        <p:txBody>
          <a:bodyPr/>
          <a:lstStyle/>
          <a:p>
            <a:fld id="{CB0064AB-2946-4EE5-A03F-11ED4BDCC6A8}" type="slidenum">
              <a:rPr lang="en-US" smtClean="0"/>
              <a:pPr/>
              <a:t>85</a:t>
            </a:fld>
            <a:endParaRPr lang="en-US"/>
          </a:p>
        </p:txBody>
      </p:sp>
    </p:spTree>
    <p:extLst>
      <p:ext uri="{BB962C8B-B14F-4D97-AF65-F5344CB8AC3E}">
        <p14:creationId xmlns="" xmlns:p14="http://schemas.microsoft.com/office/powerpoint/2010/main" val="42696969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en-US" b="1" dirty="0"/>
              <a:t>How to deal with </a:t>
            </a:r>
            <a:r>
              <a:rPr lang="en-US" b="1" dirty="0" smtClean="0"/>
              <a:t>a Difficult </a:t>
            </a:r>
            <a:r>
              <a:rPr lang="en-US" b="1" dirty="0"/>
              <a:t>Customer:</a:t>
            </a:r>
            <a:endParaRPr lang="en-US" dirty="0"/>
          </a:p>
        </p:txBody>
      </p:sp>
      <p:sp>
        <p:nvSpPr>
          <p:cNvPr id="3" name="Content Placeholder 2"/>
          <p:cNvSpPr>
            <a:spLocks noGrp="1"/>
          </p:cNvSpPr>
          <p:nvPr>
            <p:ph idx="1"/>
          </p:nvPr>
        </p:nvSpPr>
        <p:spPr/>
        <p:txBody>
          <a:bodyPr/>
          <a:lstStyle/>
          <a:p>
            <a:r>
              <a:rPr lang="en-US" dirty="0" smtClean="0"/>
              <a:t>You should understand the demeanor of the customer, some are- </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86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xmlns="" val="2589665301"/>
              </p:ext>
            </p:extLst>
          </p:nvPr>
        </p:nvGraphicFramePr>
        <p:xfrm>
          <a:off x="1175657" y="2600695"/>
          <a:ext cx="9488385" cy="3640510"/>
        </p:xfrm>
        <a:graphic>
          <a:graphicData uri="http://schemas.openxmlformats.org/drawingml/2006/table">
            <a:tbl>
              <a:tblPr firstRow="1" bandRow="1">
                <a:tableStyleId>{5C22544A-7EE6-4342-B048-85BDC9FD1C3A}</a:tableStyleId>
              </a:tblPr>
              <a:tblGrid>
                <a:gridCol w="996587"/>
                <a:gridCol w="1532857"/>
                <a:gridCol w="6958941"/>
              </a:tblGrid>
              <a:tr h="430426">
                <a:tc>
                  <a:txBody>
                    <a:bodyPr/>
                    <a:lstStyle/>
                    <a:p>
                      <a:endParaRPr lang="en-US" dirty="0"/>
                    </a:p>
                  </a:txBody>
                  <a:tcPr/>
                </a:tc>
                <a:tc>
                  <a:txBody>
                    <a:bodyPr/>
                    <a:lstStyle/>
                    <a:p>
                      <a:endParaRPr lang="en-US"/>
                    </a:p>
                  </a:txBody>
                  <a:tcPr/>
                </a:tc>
                <a:tc>
                  <a:txBody>
                    <a:bodyPr/>
                    <a:lstStyle/>
                    <a:p>
                      <a:endParaRPr lang="en-US"/>
                    </a:p>
                  </a:txBody>
                  <a:tcPr/>
                </a:tc>
              </a:tr>
              <a:tr h="436404">
                <a:tc>
                  <a:txBody>
                    <a:bodyPr/>
                    <a:lstStyle/>
                    <a:p>
                      <a:r>
                        <a:rPr lang="en-US" sz="2200" b="1" dirty="0" smtClean="0"/>
                        <a:t>NO </a:t>
                      </a:r>
                      <a:endParaRPr lang="en-US" sz="2200" b="1" dirty="0"/>
                    </a:p>
                  </a:txBody>
                  <a:tcPr/>
                </a:tc>
                <a:tc>
                  <a:txBody>
                    <a:bodyPr/>
                    <a:lstStyle/>
                    <a:p>
                      <a:r>
                        <a:rPr lang="en-US" sz="2200" b="1" dirty="0" smtClean="0"/>
                        <a:t>EMOTION  </a:t>
                      </a:r>
                      <a:endParaRPr lang="en-US" sz="2200" b="1" dirty="0"/>
                    </a:p>
                  </a:txBody>
                  <a:tcPr/>
                </a:tc>
                <a:tc>
                  <a:txBody>
                    <a:bodyPr/>
                    <a:lstStyle/>
                    <a:p>
                      <a:r>
                        <a:rPr lang="en-US" sz="2200" b="1" dirty="0" smtClean="0"/>
                        <a:t>      EXPRESSION </a:t>
                      </a:r>
                      <a:endParaRPr lang="en-US" sz="2200" b="1" dirty="0"/>
                    </a:p>
                  </a:txBody>
                  <a:tcPr/>
                </a:tc>
              </a:tr>
              <a:tr h="2690160">
                <a:tc>
                  <a:txBody>
                    <a:bodyPr/>
                    <a:lstStyle/>
                    <a:p>
                      <a:r>
                        <a:rPr lang="en-US" sz="2200" dirty="0" smtClean="0"/>
                        <a:t>1. </a:t>
                      </a:r>
                      <a:endParaRPr lang="en-US" sz="2200" dirty="0"/>
                    </a:p>
                  </a:txBody>
                  <a:tcPr/>
                </a:tc>
                <a:tc>
                  <a:txBody>
                    <a:bodyPr/>
                    <a:lstStyle/>
                    <a:p>
                      <a:r>
                        <a:rPr lang="en-US" sz="2200" dirty="0" smtClean="0"/>
                        <a:t>Sadness </a:t>
                      </a:r>
                      <a:endParaRPr lang="en-US" sz="2200" dirty="0"/>
                    </a:p>
                  </a:txBody>
                  <a:tcPr/>
                </a:tc>
                <a:tc>
                  <a:txBody>
                    <a:bodyPr/>
                    <a:lstStyle/>
                    <a:p>
                      <a:pPr marL="285750" indent="-285750">
                        <a:buFont typeface="Arial" panose="020B0604020202020204" pitchFamily="34" charset="0"/>
                        <a:buChar char="•"/>
                      </a:pPr>
                      <a:r>
                        <a:rPr lang="en-US" sz="2200" dirty="0" smtClean="0"/>
                        <a:t>Angling upward of the inner corners of the eyebrow.</a:t>
                      </a:r>
                    </a:p>
                    <a:p>
                      <a:pPr marL="285750" indent="-285750">
                        <a:buFont typeface="Arial" panose="020B0604020202020204" pitchFamily="34" charset="0"/>
                        <a:buChar char="•"/>
                      </a:pPr>
                      <a:r>
                        <a:rPr lang="en-US" sz="2200" dirty="0" smtClean="0"/>
                        <a:t>Vertical wrinkle between the brows will appear,</a:t>
                      </a:r>
                      <a:r>
                        <a:rPr lang="en-US" sz="2200" baseline="0" dirty="0" smtClean="0"/>
                        <a:t> when the eyebrows are drawn up and together. </a:t>
                      </a:r>
                    </a:p>
                    <a:p>
                      <a:pPr marL="285750" indent="-285750">
                        <a:buFont typeface="Arial" panose="020B0604020202020204" pitchFamily="34" charset="0"/>
                        <a:buChar char="•"/>
                      </a:pPr>
                      <a:r>
                        <a:rPr lang="en-US" sz="2200" baseline="0" dirty="0" smtClean="0"/>
                        <a:t>Lips stretched horizontally, pushed up.</a:t>
                      </a:r>
                    </a:p>
                    <a:p>
                      <a:pPr marL="285750" indent="-285750">
                        <a:buFont typeface="Arial" panose="020B0604020202020204" pitchFamily="34" charset="0"/>
                        <a:buChar char="•"/>
                      </a:pPr>
                      <a:r>
                        <a:rPr lang="en-US" sz="2200" baseline="0" dirty="0" smtClean="0"/>
                        <a:t>Skin between the tip of the chin and lower lip may be wrinkled and pushed upward, by the action of chin muscle. </a:t>
                      </a:r>
                      <a:r>
                        <a:rPr lang="en-US" sz="2200" dirty="0" smtClean="0"/>
                        <a:t> </a:t>
                      </a:r>
                    </a:p>
                    <a:p>
                      <a:endParaRPr lang="en-US" sz="2200" dirty="0"/>
                    </a:p>
                  </a:txBody>
                  <a:tcPr/>
                </a:tc>
              </a:tr>
            </a:tbl>
          </a:graphicData>
        </a:graphic>
      </p:graphicFrame>
    </p:spTree>
    <p:extLst>
      <p:ext uri="{BB962C8B-B14F-4D97-AF65-F5344CB8AC3E}">
        <p14:creationId xmlns:p14="http://schemas.microsoft.com/office/powerpoint/2010/main" xmlns="" val="12461397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en-US" b="1" dirty="0"/>
              <a:t>How to deal with </a:t>
            </a:r>
            <a:r>
              <a:rPr lang="en-US" b="1" dirty="0" smtClean="0"/>
              <a:t>a Difficult </a:t>
            </a:r>
            <a:r>
              <a:rPr lang="en-US" b="1" dirty="0"/>
              <a:t>Customer:</a:t>
            </a:r>
            <a:endParaRPr lang="en-US" dirty="0"/>
          </a:p>
        </p:txBody>
      </p:sp>
      <p:sp>
        <p:nvSpPr>
          <p:cNvPr id="3" name="Content Placeholder 2"/>
          <p:cNvSpPr>
            <a:spLocks noGrp="1"/>
          </p:cNvSpPr>
          <p:nvPr>
            <p:ph idx="1"/>
          </p:nvPr>
        </p:nvSpPr>
        <p:spPr/>
        <p:txBody>
          <a:bodyPr/>
          <a:lstStyle/>
          <a:p>
            <a:r>
              <a:rPr lang="en-US" dirty="0" smtClean="0"/>
              <a:t>You should understand the demeanor of the customer, some are- </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87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xmlns="" val="561656202"/>
              </p:ext>
            </p:extLst>
          </p:nvPr>
        </p:nvGraphicFramePr>
        <p:xfrm>
          <a:off x="1175657" y="2600695"/>
          <a:ext cx="9488385" cy="3556990"/>
        </p:xfrm>
        <a:graphic>
          <a:graphicData uri="http://schemas.openxmlformats.org/drawingml/2006/table">
            <a:tbl>
              <a:tblPr firstRow="1" bandRow="1">
                <a:tableStyleId>{5C22544A-7EE6-4342-B048-85BDC9FD1C3A}</a:tableStyleId>
              </a:tblPr>
              <a:tblGrid>
                <a:gridCol w="996587"/>
                <a:gridCol w="1532857"/>
                <a:gridCol w="6958941"/>
              </a:tblGrid>
              <a:tr h="430426">
                <a:tc>
                  <a:txBody>
                    <a:bodyPr/>
                    <a:lstStyle/>
                    <a:p>
                      <a:endParaRPr lang="en-US" dirty="0"/>
                    </a:p>
                  </a:txBody>
                  <a:tcPr/>
                </a:tc>
                <a:tc>
                  <a:txBody>
                    <a:bodyPr/>
                    <a:lstStyle/>
                    <a:p>
                      <a:endParaRPr lang="en-US"/>
                    </a:p>
                  </a:txBody>
                  <a:tcPr/>
                </a:tc>
                <a:tc>
                  <a:txBody>
                    <a:bodyPr/>
                    <a:lstStyle/>
                    <a:p>
                      <a:endParaRPr lang="en-US"/>
                    </a:p>
                  </a:txBody>
                  <a:tcPr/>
                </a:tc>
              </a:tr>
              <a:tr h="436404">
                <a:tc>
                  <a:txBody>
                    <a:bodyPr/>
                    <a:lstStyle/>
                    <a:p>
                      <a:r>
                        <a:rPr lang="en-US" sz="2200" b="1" dirty="0" smtClean="0"/>
                        <a:t>NO </a:t>
                      </a:r>
                      <a:endParaRPr lang="en-US" sz="2200" b="1" dirty="0"/>
                    </a:p>
                  </a:txBody>
                  <a:tcPr/>
                </a:tc>
                <a:tc>
                  <a:txBody>
                    <a:bodyPr/>
                    <a:lstStyle/>
                    <a:p>
                      <a:r>
                        <a:rPr lang="en-US" sz="2200" b="1" dirty="0" smtClean="0"/>
                        <a:t>EMOTION  </a:t>
                      </a:r>
                      <a:endParaRPr lang="en-US" sz="2200" b="1" dirty="0"/>
                    </a:p>
                  </a:txBody>
                  <a:tcPr/>
                </a:tc>
                <a:tc>
                  <a:txBody>
                    <a:bodyPr/>
                    <a:lstStyle/>
                    <a:p>
                      <a:r>
                        <a:rPr lang="en-US" sz="2200" b="1" dirty="0" smtClean="0"/>
                        <a:t>      EXPRESSION </a:t>
                      </a:r>
                      <a:endParaRPr lang="en-US" sz="2200" b="1" dirty="0"/>
                    </a:p>
                  </a:txBody>
                  <a:tcPr/>
                </a:tc>
              </a:tr>
              <a:tr h="2690160">
                <a:tc>
                  <a:txBody>
                    <a:bodyPr/>
                    <a:lstStyle/>
                    <a:p>
                      <a:r>
                        <a:rPr lang="en-US" sz="2400" dirty="0" smtClean="0"/>
                        <a:t>2. </a:t>
                      </a:r>
                      <a:endParaRPr lang="en-US" sz="2400" dirty="0"/>
                    </a:p>
                  </a:txBody>
                  <a:tcPr/>
                </a:tc>
                <a:tc>
                  <a:txBody>
                    <a:bodyPr/>
                    <a:lstStyle/>
                    <a:p>
                      <a:r>
                        <a:rPr lang="en-US" sz="2400" dirty="0" smtClean="0"/>
                        <a:t>Anger</a:t>
                      </a:r>
                      <a:r>
                        <a:rPr lang="en-US" sz="2400" baseline="0" dirty="0" smtClean="0"/>
                        <a:t> </a:t>
                      </a:r>
                      <a:endParaRPr lang="en-US" sz="2400" dirty="0"/>
                    </a:p>
                  </a:txBody>
                  <a:tcPr/>
                </a:tc>
                <a:tc>
                  <a:txBody>
                    <a:bodyPr/>
                    <a:lstStyle/>
                    <a:p>
                      <a:pPr marL="342900" indent="-342900">
                        <a:buFont typeface="Arial" panose="020B0604020202020204" pitchFamily="34" charset="0"/>
                        <a:buChar char="•"/>
                      </a:pPr>
                      <a:r>
                        <a:rPr lang="en-US" sz="2400" dirty="0" smtClean="0"/>
                        <a:t>Lower</a:t>
                      </a:r>
                      <a:r>
                        <a:rPr lang="en-US" sz="2400" baseline="0" dirty="0" smtClean="0"/>
                        <a:t> and upper eyelids become tightened.</a:t>
                      </a:r>
                    </a:p>
                    <a:p>
                      <a:pPr marL="342900" indent="-342900">
                        <a:buFont typeface="Arial" panose="020B0604020202020204" pitchFamily="34" charset="0"/>
                        <a:buChar char="•"/>
                      </a:pPr>
                      <a:r>
                        <a:rPr lang="en-US" sz="2400" baseline="0" dirty="0" smtClean="0"/>
                        <a:t>Eyebrows drawn together. </a:t>
                      </a:r>
                    </a:p>
                    <a:p>
                      <a:pPr marL="342900" indent="-342900">
                        <a:buFont typeface="Arial" panose="020B0604020202020204" pitchFamily="34" charset="0"/>
                        <a:buChar char="•"/>
                      </a:pPr>
                      <a:r>
                        <a:rPr lang="en-US" sz="2400" baseline="0" dirty="0" smtClean="0"/>
                        <a:t>Jaw is often thrust forward.</a:t>
                      </a:r>
                    </a:p>
                    <a:p>
                      <a:pPr marL="342900" indent="-342900">
                        <a:buFont typeface="Arial" panose="020B0604020202020204" pitchFamily="34" charset="0"/>
                        <a:buChar char="•"/>
                      </a:pPr>
                      <a:r>
                        <a:rPr lang="en-US" sz="2400" baseline="0" dirty="0" smtClean="0"/>
                        <a:t>Lips are pressed.</a:t>
                      </a:r>
                    </a:p>
                    <a:p>
                      <a:pPr marL="342900" indent="-342900">
                        <a:buFont typeface="Arial" panose="020B0604020202020204" pitchFamily="34" charset="0"/>
                        <a:buChar char="•"/>
                      </a:pPr>
                      <a:r>
                        <a:rPr lang="en-US" sz="2400" baseline="0" dirty="0" smtClean="0"/>
                        <a:t>Lower lip pushed up. </a:t>
                      </a:r>
                      <a:endParaRPr lang="en-US" sz="2400" dirty="0"/>
                    </a:p>
                  </a:txBody>
                  <a:tcPr/>
                </a:tc>
              </a:tr>
            </a:tbl>
          </a:graphicData>
        </a:graphic>
      </p:graphicFrame>
    </p:spTree>
    <p:extLst>
      <p:ext uri="{BB962C8B-B14F-4D97-AF65-F5344CB8AC3E}">
        <p14:creationId xmlns:p14="http://schemas.microsoft.com/office/powerpoint/2010/main" xmlns="" val="16863149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en-US" b="1" dirty="0"/>
              <a:t>How to deal with </a:t>
            </a:r>
            <a:r>
              <a:rPr lang="en-US" b="1" dirty="0" smtClean="0"/>
              <a:t>a Difficult </a:t>
            </a:r>
            <a:r>
              <a:rPr lang="en-US" b="1" dirty="0"/>
              <a:t>Customer:</a:t>
            </a:r>
            <a:endParaRPr lang="en-US" dirty="0"/>
          </a:p>
        </p:txBody>
      </p:sp>
      <p:sp>
        <p:nvSpPr>
          <p:cNvPr id="3" name="Content Placeholder 2"/>
          <p:cNvSpPr>
            <a:spLocks noGrp="1"/>
          </p:cNvSpPr>
          <p:nvPr>
            <p:ph idx="1"/>
          </p:nvPr>
        </p:nvSpPr>
        <p:spPr/>
        <p:txBody>
          <a:bodyPr/>
          <a:lstStyle/>
          <a:p>
            <a:r>
              <a:rPr lang="en-US" dirty="0" smtClean="0"/>
              <a:t>You should understand the demeanor of the customer, some are- </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88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xmlns="" val="1120258401"/>
              </p:ext>
            </p:extLst>
          </p:nvPr>
        </p:nvGraphicFramePr>
        <p:xfrm>
          <a:off x="1175657" y="2270562"/>
          <a:ext cx="9488385" cy="4617127"/>
        </p:xfrm>
        <a:graphic>
          <a:graphicData uri="http://schemas.openxmlformats.org/drawingml/2006/table">
            <a:tbl>
              <a:tblPr firstRow="1" bandRow="1">
                <a:tableStyleId>{5C22544A-7EE6-4342-B048-85BDC9FD1C3A}</a:tableStyleId>
              </a:tblPr>
              <a:tblGrid>
                <a:gridCol w="665018"/>
                <a:gridCol w="1460665"/>
                <a:gridCol w="7362702"/>
              </a:tblGrid>
              <a:tr h="410887">
                <a:tc>
                  <a:txBody>
                    <a:bodyPr/>
                    <a:lstStyle/>
                    <a:p>
                      <a:endParaRPr lang="en-US" dirty="0"/>
                    </a:p>
                  </a:txBody>
                  <a:tcPr/>
                </a:tc>
                <a:tc>
                  <a:txBody>
                    <a:bodyPr/>
                    <a:lstStyle/>
                    <a:p>
                      <a:endParaRPr lang="en-US"/>
                    </a:p>
                  </a:txBody>
                  <a:tcPr/>
                </a:tc>
                <a:tc>
                  <a:txBody>
                    <a:bodyPr/>
                    <a:lstStyle/>
                    <a:p>
                      <a:endParaRPr lang="en-US" dirty="0"/>
                    </a:p>
                  </a:txBody>
                  <a:tcPr/>
                </a:tc>
              </a:tr>
              <a:tr h="416594">
                <a:tc>
                  <a:txBody>
                    <a:bodyPr/>
                    <a:lstStyle/>
                    <a:p>
                      <a:r>
                        <a:rPr lang="en-US" sz="2200" b="1" dirty="0" smtClean="0"/>
                        <a:t>NO </a:t>
                      </a:r>
                      <a:endParaRPr lang="en-US" sz="2200" b="1" dirty="0"/>
                    </a:p>
                  </a:txBody>
                  <a:tcPr/>
                </a:tc>
                <a:tc>
                  <a:txBody>
                    <a:bodyPr/>
                    <a:lstStyle/>
                    <a:p>
                      <a:r>
                        <a:rPr lang="en-US" sz="2200" b="1" dirty="0" smtClean="0"/>
                        <a:t>EMOTION  </a:t>
                      </a:r>
                      <a:endParaRPr lang="en-US" sz="2200" b="1" dirty="0"/>
                    </a:p>
                  </a:txBody>
                  <a:tcPr/>
                </a:tc>
                <a:tc>
                  <a:txBody>
                    <a:bodyPr/>
                    <a:lstStyle/>
                    <a:p>
                      <a:r>
                        <a:rPr lang="en-US" sz="2200" b="1" dirty="0" smtClean="0"/>
                        <a:t>      EXPRESSION </a:t>
                      </a:r>
                      <a:endParaRPr lang="en-US" sz="2200" b="1" dirty="0"/>
                    </a:p>
                  </a:txBody>
                  <a:tcPr/>
                </a:tc>
              </a:tr>
              <a:tr h="3627515">
                <a:tc>
                  <a:txBody>
                    <a:bodyPr/>
                    <a:lstStyle/>
                    <a:p>
                      <a:r>
                        <a:rPr lang="en-US" sz="2200" dirty="0" smtClean="0"/>
                        <a:t>3. </a:t>
                      </a:r>
                      <a:endParaRPr lang="en-US" sz="2200" dirty="0"/>
                    </a:p>
                  </a:txBody>
                  <a:tcPr/>
                </a:tc>
                <a:tc>
                  <a:txBody>
                    <a:bodyPr/>
                    <a:lstStyle/>
                    <a:p>
                      <a:r>
                        <a:rPr lang="en-US" sz="2200" dirty="0" smtClean="0"/>
                        <a:t>Surprise</a:t>
                      </a:r>
                      <a:r>
                        <a:rPr lang="en-US" sz="2200" baseline="0" dirty="0" smtClean="0"/>
                        <a:t> </a:t>
                      </a:r>
                      <a:r>
                        <a:rPr lang="en-US" sz="2200" dirty="0" smtClean="0"/>
                        <a:t> </a:t>
                      </a:r>
                      <a:endParaRPr lang="en-US" sz="2200" dirty="0"/>
                    </a:p>
                  </a:txBody>
                  <a:tcPr/>
                </a:tc>
                <a:tc>
                  <a:txBody>
                    <a:bodyPr/>
                    <a:lstStyle/>
                    <a:p>
                      <a:pPr marL="342900" indent="-342900">
                        <a:buFont typeface="Arial" panose="020B0604020202020204" pitchFamily="34" charset="0"/>
                        <a:buChar char="•"/>
                      </a:pPr>
                      <a:r>
                        <a:rPr lang="en-US" sz="2200" dirty="0" smtClean="0"/>
                        <a:t>The brows are raised and curved.</a:t>
                      </a:r>
                    </a:p>
                    <a:p>
                      <a:pPr marL="342900" indent="-342900">
                        <a:buFont typeface="Arial" panose="020B0604020202020204" pitchFamily="34" charset="0"/>
                        <a:buChar char="•"/>
                      </a:pPr>
                      <a:r>
                        <a:rPr lang="en-US" sz="2200" dirty="0" smtClean="0"/>
                        <a:t>Skin below the brow is stretched.</a:t>
                      </a:r>
                    </a:p>
                    <a:p>
                      <a:pPr marL="342900" indent="-342900">
                        <a:buFont typeface="Arial" panose="020B0604020202020204" pitchFamily="34" charset="0"/>
                        <a:buChar char="•"/>
                      </a:pPr>
                      <a:r>
                        <a:rPr lang="en-US" sz="2200" dirty="0" smtClean="0"/>
                        <a:t>Horizontal wrinkles across the forehead.</a:t>
                      </a:r>
                    </a:p>
                    <a:p>
                      <a:pPr marL="342900" indent="-342900">
                        <a:buFont typeface="Arial" panose="020B0604020202020204" pitchFamily="34" charset="0"/>
                        <a:buChar char="•"/>
                      </a:pPr>
                      <a:r>
                        <a:rPr lang="en-US" sz="2200" dirty="0" smtClean="0"/>
                        <a:t>Eyelids are opened,</a:t>
                      </a:r>
                      <a:r>
                        <a:rPr lang="en-US" sz="2200" baseline="0" dirty="0" smtClean="0"/>
                        <a:t> white of the eye showing above and below. </a:t>
                      </a:r>
                    </a:p>
                    <a:p>
                      <a:pPr marL="342900" indent="-342900">
                        <a:buFont typeface="Arial" panose="020B0604020202020204" pitchFamily="34" charset="0"/>
                        <a:buChar char="•"/>
                      </a:pPr>
                      <a:r>
                        <a:rPr lang="en-US" sz="2200" baseline="0" dirty="0" smtClean="0"/>
                        <a:t>Jaw drops open and teeth are parted but there is no tension or stretching of the mouth. </a:t>
                      </a:r>
                    </a:p>
                    <a:p>
                      <a:pPr marL="342900" indent="-342900">
                        <a:buFont typeface="Arial" panose="020B0604020202020204" pitchFamily="34" charset="0"/>
                        <a:buChar char="•"/>
                      </a:pPr>
                      <a:r>
                        <a:rPr lang="en-US" sz="2200" baseline="0" dirty="0" smtClean="0"/>
                        <a:t>Surprise, compared to other emotions, lasts only few seconds. Surprise passes when we figure out what is happening , then it transfers into fear, anger, disgust, relief </a:t>
                      </a:r>
                      <a:r>
                        <a:rPr lang="en-US" sz="2200" baseline="0" dirty="0" err="1" smtClean="0"/>
                        <a:t>etc</a:t>
                      </a:r>
                      <a:r>
                        <a:rPr lang="en-US" sz="2200" baseline="0" dirty="0" smtClean="0"/>
                        <a:t>, depending on what has surprised us. </a:t>
                      </a:r>
                      <a:endParaRPr lang="en-US" sz="2200" dirty="0"/>
                    </a:p>
                  </a:txBody>
                  <a:tcPr/>
                </a:tc>
              </a:tr>
            </a:tbl>
          </a:graphicData>
        </a:graphic>
      </p:graphicFrame>
    </p:spTree>
    <p:extLst>
      <p:ext uri="{BB962C8B-B14F-4D97-AF65-F5344CB8AC3E}">
        <p14:creationId xmlns:p14="http://schemas.microsoft.com/office/powerpoint/2010/main" xmlns="" val="11309245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en-US" b="1" dirty="0"/>
              <a:t>How to deal with </a:t>
            </a:r>
            <a:r>
              <a:rPr lang="en-US" b="1" dirty="0" smtClean="0"/>
              <a:t>a Difficult </a:t>
            </a:r>
            <a:r>
              <a:rPr lang="en-US" b="1" dirty="0"/>
              <a:t>Customer:</a:t>
            </a:r>
            <a:endParaRPr lang="en-US" dirty="0"/>
          </a:p>
        </p:txBody>
      </p:sp>
      <p:sp>
        <p:nvSpPr>
          <p:cNvPr id="3" name="Content Placeholder 2"/>
          <p:cNvSpPr>
            <a:spLocks noGrp="1"/>
          </p:cNvSpPr>
          <p:nvPr>
            <p:ph idx="1"/>
          </p:nvPr>
        </p:nvSpPr>
        <p:spPr/>
        <p:txBody>
          <a:bodyPr/>
          <a:lstStyle/>
          <a:p>
            <a:r>
              <a:rPr lang="en-US" dirty="0" smtClean="0"/>
              <a:t>You should understand the demeanor of the customer, some are- </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89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xmlns="" val="1577244381"/>
              </p:ext>
            </p:extLst>
          </p:nvPr>
        </p:nvGraphicFramePr>
        <p:xfrm>
          <a:off x="1175657" y="2600695"/>
          <a:ext cx="9488385" cy="3845638"/>
        </p:xfrm>
        <a:graphic>
          <a:graphicData uri="http://schemas.openxmlformats.org/drawingml/2006/table">
            <a:tbl>
              <a:tblPr firstRow="1" bandRow="1">
                <a:tableStyleId>{5C22544A-7EE6-4342-B048-85BDC9FD1C3A}</a:tableStyleId>
              </a:tblPr>
              <a:tblGrid>
                <a:gridCol w="996587"/>
                <a:gridCol w="1532857"/>
                <a:gridCol w="6958941"/>
              </a:tblGrid>
              <a:tr h="324229">
                <a:tc>
                  <a:txBody>
                    <a:bodyPr/>
                    <a:lstStyle/>
                    <a:p>
                      <a:endParaRPr lang="en-US" dirty="0"/>
                    </a:p>
                  </a:txBody>
                  <a:tcPr/>
                </a:tc>
                <a:tc>
                  <a:txBody>
                    <a:bodyPr/>
                    <a:lstStyle/>
                    <a:p>
                      <a:endParaRPr lang="en-US"/>
                    </a:p>
                  </a:txBody>
                  <a:tcPr/>
                </a:tc>
                <a:tc>
                  <a:txBody>
                    <a:bodyPr/>
                    <a:lstStyle/>
                    <a:p>
                      <a:endParaRPr lang="en-US"/>
                    </a:p>
                  </a:txBody>
                  <a:tcPr/>
                </a:tc>
              </a:tr>
              <a:tr h="378267">
                <a:tc>
                  <a:txBody>
                    <a:bodyPr/>
                    <a:lstStyle/>
                    <a:p>
                      <a:r>
                        <a:rPr lang="en-US" sz="2200" b="1" dirty="0" smtClean="0"/>
                        <a:t>NO </a:t>
                      </a:r>
                      <a:endParaRPr lang="en-US" sz="2200" b="1" dirty="0"/>
                    </a:p>
                  </a:txBody>
                  <a:tcPr/>
                </a:tc>
                <a:tc>
                  <a:txBody>
                    <a:bodyPr/>
                    <a:lstStyle/>
                    <a:p>
                      <a:r>
                        <a:rPr lang="en-US" sz="2200" b="1" dirty="0" smtClean="0"/>
                        <a:t>EMOTION  </a:t>
                      </a:r>
                      <a:endParaRPr lang="en-US" sz="2200" b="1" dirty="0"/>
                    </a:p>
                  </a:txBody>
                  <a:tcPr/>
                </a:tc>
                <a:tc>
                  <a:txBody>
                    <a:bodyPr/>
                    <a:lstStyle/>
                    <a:p>
                      <a:r>
                        <a:rPr lang="en-US" sz="2200" b="1" dirty="0" smtClean="0"/>
                        <a:t>      EXPRESSION </a:t>
                      </a:r>
                      <a:endParaRPr lang="en-US" sz="2200" b="1" dirty="0"/>
                    </a:p>
                  </a:txBody>
                  <a:tcPr/>
                </a:tc>
              </a:tr>
              <a:tr h="3053158">
                <a:tc>
                  <a:txBody>
                    <a:bodyPr/>
                    <a:lstStyle/>
                    <a:p>
                      <a:r>
                        <a:rPr lang="en-US" sz="2200" dirty="0" smtClean="0"/>
                        <a:t>4. </a:t>
                      </a:r>
                      <a:endParaRPr lang="en-US" sz="2200" dirty="0"/>
                    </a:p>
                  </a:txBody>
                  <a:tcPr/>
                </a:tc>
                <a:tc>
                  <a:txBody>
                    <a:bodyPr/>
                    <a:lstStyle/>
                    <a:p>
                      <a:r>
                        <a:rPr lang="en-US" sz="2200" dirty="0" smtClean="0"/>
                        <a:t>Fear </a:t>
                      </a:r>
                      <a:endParaRPr lang="en-US" sz="2200" dirty="0"/>
                    </a:p>
                  </a:txBody>
                  <a:tcPr/>
                </a:tc>
                <a:tc>
                  <a:txBody>
                    <a:bodyPr/>
                    <a:lstStyle/>
                    <a:p>
                      <a:pPr marL="342900" indent="-342900">
                        <a:buFont typeface="Arial" panose="020B0604020202020204" pitchFamily="34" charset="0"/>
                        <a:buChar char="•"/>
                      </a:pPr>
                      <a:r>
                        <a:rPr lang="en-US" sz="2200" dirty="0" smtClean="0"/>
                        <a:t>Brows are raised and drawn together.</a:t>
                      </a:r>
                    </a:p>
                    <a:p>
                      <a:pPr marL="342900" indent="-342900">
                        <a:buFont typeface="Arial" panose="020B0604020202020204" pitchFamily="34" charset="0"/>
                        <a:buChar char="•"/>
                      </a:pPr>
                      <a:r>
                        <a:rPr lang="en-US" sz="2200" dirty="0" smtClean="0"/>
                        <a:t>Wrinkles in the forehead</a:t>
                      </a:r>
                      <a:r>
                        <a:rPr lang="en-US" sz="2200" baseline="0" dirty="0" smtClean="0"/>
                        <a:t> are in the </a:t>
                      </a:r>
                      <a:r>
                        <a:rPr lang="en-US" sz="2200" baseline="0" dirty="0" err="1" smtClean="0"/>
                        <a:t>centre</a:t>
                      </a:r>
                      <a:r>
                        <a:rPr lang="en-US" sz="2200" baseline="0" dirty="0" smtClean="0"/>
                        <a:t> between the brows, not across.</a:t>
                      </a:r>
                    </a:p>
                    <a:p>
                      <a:pPr marL="342900" indent="-342900">
                        <a:buFont typeface="Arial" panose="020B0604020202020204" pitchFamily="34" charset="0"/>
                        <a:buChar char="•"/>
                      </a:pPr>
                      <a:r>
                        <a:rPr lang="en-US" sz="2200" baseline="0" dirty="0" smtClean="0"/>
                        <a:t>Upper eyelid is raised, but the lower lid is tense and drawn up. </a:t>
                      </a:r>
                    </a:p>
                    <a:p>
                      <a:pPr marL="342900" indent="-342900">
                        <a:buFont typeface="Arial" panose="020B0604020202020204" pitchFamily="34" charset="0"/>
                        <a:buChar char="•"/>
                      </a:pPr>
                      <a:r>
                        <a:rPr lang="en-US" sz="2200" baseline="0" dirty="0" smtClean="0"/>
                        <a:t>Upper eye has white showing, but not the lower white. </a:t>
                      </a:r>
                    </a:p>
                    <a:p>
                      <a:pPr marL="342900" indent="-342900">
                        <a:buFont typeface="Arial" panose="020B0604020202020204" pitchFamily="34" charset="0"/>
                        <a:buChar char="•"/>
                      </a:pPr>
                      <a:r>
                        <a:rPr lang="en-US" sz="2200" baseline="0" dirty="0" smtClean="0"/>
                        <a:t>Mouth is open and lips are slightly tensed or stretched or drawn back. </a:t>
                      </a:r>
                      <a:endParaRPr lang="en-US" sz="2200" dirty="0" smtClean="0"/>
                    </a:p>
                  </a:txBody>
                  <a:tcPr/>
                </a:tc>
              </a:tr>
            </a:tbl>
          </a:graphicData>
        </a:graphic>
      </p:graphicFrame>
    </p:spTree>
    <p:extLst>
      <p:ext uri="{BB962C8B-B14F-4D97-AF65-F5344CB8AC3E}">
        <p14:creationId xmlns:p14="http://schemas.microsoft.com/office/powerpoint/2010/main" xmlns="" val="3597512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lstStyle/>
          <a:p>
            <a:r>
              <a:rPr lang="en-US" b="1" u="sng" dirty="0"/>
              <a:t>Introduction to Negotiation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The </a:t>
            </a:r>
            <a:r>
              <a:rPr lang="en-US" dirty="0"/>
              <a:t>word "negotiation" originated in the early 15th century from the Old French and Latin expressions “</a:t>
            </a:r>
            <a:r>
              <a:rPr lang="en-US" dirty="0" err="1"/>
              <a:t>negociacion</a:t>
            </a:r>
            <a:r>
              <a:rPr lang="en-US" dirty="0"/>
              <a:t>” and “</a:t>
            </a:r>
            <a:r>
              <a:rPr lang="en-US" dirty="0" err="1"/>
              <a:t>negotiationem</a:t>
            </a:r>
            <a:r>
              <a:rPr lang="en-US" dirty="0"/>
              <a:t>.” These terms mean “business, trade and traffic.” By the late 1590s negotiation had the definition, "to communicate in search of mutual agreement." With this new introduction and this meaning, it showed a shift in “doing business” to “bargaining about” business. </a:t>
            </a:r>
          </a:p>
          <a:p>
            <a:pPr marL="0" indent="0">
              <a:buNone/>
            </a:pPr>
            <a:endParaRPr lang="en-US" dirty="0"/>
          </a:p>
          <a:p>
            <a:pPr marL="0" indent="0">
              <a:buNone/>
            </a:pPr>
            <a:r>
              <a:rPr lang="en-US" dirty="0" smtClean="0"/>
              <a:t>Negotiation </a:t>
            </a:r>
            <a:r>
              <a:rPr lang="en-US" dirty="0"/>
              <a:t>is to try to reach an agreement or compromise by discussion.  Negotiation is perhaps the </a:t>
            </a:r>
            <a:r>
              <a:rPr lang="en-US" i="1" dirty="0"/>
              <a:t>freest form</a:t>
            </a:r>
            <a:r>
              <a:rPr lang="en-US" dirty="0"/>
              <a:t> of </a:t>
            </a:r>
            <a:r>
              <a:rPr lang="en-US" i="1" dirty="0"/>
              <a:t>consensual</a:t>
            </a:r>
            <a:r>
              <a:rPr lang="en-US" dirty="0"/>
              <a:t> </a:t>
            </a:r>
            <a:r>
              <a:rPr lang="en-US" i="1" dirty="0"/>
              <a:t>self-help</a:t>
            </a:r>
            <a:r>
              <a:rPr lang="en-US" dirty="0"/>
              <a:t> and </a:t>
            </a:r>
            <a:r>
              <a:rPr lang="en-US" i="1" dirty="0"/>
              <a:t>party autonomy</a:t>
            </a:r>
            <a:r>
              <a:rPr lang="en-US" dirty="0"/>
              <a:t> in the settlement of disputes and, it is suggested, should always be the </a:t>
            </a:r>
            <a:r>
              <a:rPr lang="en-US" i="1" dirty="0"/>
              <a:t>first step</a:t>
            </a:r>
            <a:r>
              <a:rPr lang="en-US" dirty="0"/>
              <a:t> in the resolution of any dispute. Negotiation is a process two or more humans undertake when they </a:t>
            </a:r>
            <a:r>
              <a:rPr lang="en-US" dirty="0" err="1"/>
              <a:t>realise</a:t>
            </a:r>
            <a:r>
              <a:rPr lang="en-US" dirty="0"/>
              <a:t> that communication is necessary to arrive at an accommodation on some point of mutual interest.</a:t>
            </a:r>
          </a:p>
          <a:p>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750910513"/>
              </p:ext>
            </p:extLst>
          </p:nvPr>
        </p:nvGraphicFramePr>
        <p:xfrm>
          <a:off x="838200" y="365125"/>
          <a:ext cx="10515600" cy="6275339"/>
        </p:xfrm>
        <a:graphic>
          <a:graphicData uri="http://schemas.openxmlformats.org/drawingml/2006/table">
            <a:tbl>
              <a:tblPr firstRow="1" bandRow="1">
                <a:tableStyleId>{5C22544A-7EE6-4342-B048-85BDC9FD1C3A}</a:tableStyleId>
              </a:tblPr>
              <a:tblGrid>
                <a:gridCol w="1454239"/>
                <a:gridCol w="9061361"/>
              </a:tblGrid>
              <a:tr h="786051">
                <a:tc gridSpan="2">
                  <a:txBody>
                    <a:bodyPr/>
                    <a:lstStyle/>
                    <a:p>
                      <a:r>
                        <a:rPr lang="en-US" sz="4000" b="1" u="sng" dirty="0" smtClean="0"/>
                        <a:t>Introduction to Negotiation</a:t>
                      </a:r>
                      <a:endParaRPr lang="en-US" sz="4000" dirty="0"/>
                    </a:p>
                  </a:txBody>
                  <a:tcPr/>
                </a:tc>
                <a:tc hMerge="1">
                  <a:txBody>
                    <a:bodyPr/>
                    <a:lstStyle/>
                    <a:p>
                      <a:endParaRPr lang="en-US" dirty="0"/>
                    </a:p>
                  </a:txBody>
                  <a:tcPr/>
                </a:tc>
              </a:tr>
              <a:tr h="2563208">
                <a:tc>
                  <a:txBody>
                    <a:bodyPr/>
                    <a:lstStyle/>
                    <a:p>
                      <a:endParaRPr lang="en-US" dirty="0" smtClean="0"/>
                    </a:p>
                    <a:p>
                      <a:endParaRPr lang="en-US" dirty="0" smtClean="0"/>
                    </a:p>
                    <a:p>
                      <a:r>
                        <a:rPr lang="en-US" b="1" dirty="0" smtClean="0">
                          <a:solidFill>
                            <a:srgbClr val="FF0000"/>
                          </a:solidFill>
                        </a:rPr>
                        <a:t>ORIGIN  OF THE TERM</a:t>
                      </a:r>
                      <a:endParaRPr lang="en-US" b="1"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The word "negotiation" originated in the early 15th century from the Old French and Latin expressions “</a:t>
                      </a:r>
                      <a:r>
                        <a:rPr lang="en-US" sz="2400" dirty="0" err="1" smtClean="0"/>
                        <a:t>negociacion</a:t>
                      </a:r>
                      <a:r>
                        <a:rPr lang="en-US" sz="2400" dirty="0" smtClean="0"/>
                        <a:t>” and “</a:t>
                      </a:r>
                      <a:r>
                        <a:rPr lang="en-US" sz="2400" dirty="0" err="1" smtClean="0"/>
                        <a:t>negotiationem</a:t>
                      </a:r>
                      <a:r>
                        <a:rPr lang="en-US" sz="2400" dirty="0" smtClean="0"/>
                        <a:t>.” These terms mean “business, trade and traffic.” By the late 1590s negotiation had the definition, "to communicate in search of mutual agreement." With this new introduction and this meaning, it showed a shift in “doing business” to “bargaining about” business. </a:t>
                      </a:r>
                    </a:p>
                    <a:p>
                      <a:endParaRPr lang="en-US" dirty="0"/>
                    </a:p>
                  </a:txBody>
                  <a:tcPr/>
                </a:tc>
              </a:tr>
              <a:tr h="2563208">
                <a:tc>
                  <a:txBody>
                    <a:bodyPr/>
                    <a:lstStyle/>
                    <a:p>
                      <a:endParaRPr lang="en-US" dirty="0" smtClean="0"/>
                    </a:p>
                    <a:p>
                      <a:endParaRPr lang="en-US" dirty="0" smtClean="0"/>
                    </a:p>
                    <a:p>
                      <a:endParaRPr lang="en-US" b="1" dirty="0" smtClean="0"/>
                    </a:p>
                    <a:p>
                      <a:r>
                        <a:rPr lang="en-US" b="1" dirty="0" smtClean="0">
                          <a:solidFill>
                            <a:srgbClr val="FF0000"/>
                          </a:solidFill>
                        </a:rPr>
                        <a:t>DEFINITION</a:t>
                      </a:r>
                      <a:r>
                        <a:rPr lang="en-US" b="1" dirty="0" smtClean="0"/>
                        <a:t> </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Negotiation is to try to reach an agreement or compromise by discussion.  Negotiation is perhaps the </a:t>
                      </a:r>
                      <a:r>
                        <a:rPr lang="en-US" sz="2400" i="1" dirty="0" smtClean="0"/>
                        <a:t>freest form</a:t>
                      </a:r>
                      <a:r>
                        <a:rPr lang="en-US" sz="2400" dirty="0" smtClean="0"/>
                        <a:t> of </a:t>
                      </a:r>
                      <a:r>
                        <a:rPr lang="en-US" sz="2400" i="1" dirty="0" smtClean="0"/>
                        <a:t>consensual</a:t>
                      </a:r>
                      <a:r>
                        <a:rPr lang="en-US" sz="2400" dirty="0" smtClean="0"/>
                        <a:t> </a:t>
                      </a:r>
                      <a:r>
                        <a:rPr lang="en-US" sz="2400" i="1" dirty="0" smtClean="0"/>
                        <a:t>self-help</a:t>
                      </a:r>
                      <a:r>
                        <a:rPr lang="en-US" sz="2400" dirty="0" smtClean="0"/>
                        <a:t> and </a:t>
                      </a:r>
                      <a:r>
                        <a:rPr lang="en-US" sz="2400" i="1" dirty="0" smtClean="0"/>
                        <a:t>party autonomy</a:t>
                      </a:r>
                      <a:r>
                        <a:rPr lang="en-US" sz="2400" dirty="0" smtClean="0"/>
                        <a:t> in the settlement of disputes and, it is suggested, </a:t>
                      </a:r>
                      <a:r>
                        <a:rPr lang="en-US" sz="2400" b="1" dirty="0" smtClean="0"/>
                        <a:t>should always be the </a:t>
                      </a:r>
                      <a:r>
                        <a:rPr lang="en-US" sz="2400" b="1" i="1" dirty="0" smtClean="0"/>
                        <a:t>first step</a:t>
                      </a:r>
                      <a:r>
                        <a:rPr lang="en-US" sz="2400" b="1" dirty="0" smtClean="0"/>
                        <a:t> in the resolution of any dispute</a:t>
                      </a:r>
                      <a:r>
                        <a:rPr lang="en-US" sz="2400" dirty="0" smtClean="0"/>
                        <a:t>. Negotiation is a process two or more humans undertake when they </a:t>
                      </a:r>
                      <a:r>
                        <a:rPr lang="en-US" sz="2400" dirty="0" err="1" smtClean="0"/>
                        <a:t>realise</a:t>
                      </a:r>
                      <a:r>
                        <a:rPr lang="en-US" sz="2400" dirty="0" smtClean="0"/>
                        <a:t> that communication is necessary to arrive at an accommodation on some point of mutual interest.</a:t>
                      </a:r>
                    </a:p>
                    <a:p>
                      <a:endParaRPr lang="en-US" dirty="0"/>
                    </a:p>
                  </a:txBody>
                  <a:tcPr/>
                </a:tc>
              </a:tr>
            </a:tbl>
          </a:graphicData>
        </a:graphic>
      </p:graphicFrame>
      <p:sp>
        <p:nvSpPr>
          <p:cNvPr id="5" name="Slide Number Placeholder 4"/>
          <p:cNvSpPr>
            <a:spLocks noGrp="1"/>
          </p:cNvSpPr>
          <p:nvPr>
            <p:ph type="sldNum" sz="quarter" idx="12"/>
          </p:nvPr>
        </p:nvSpPr>
        <p:spPr/>
        <p:txBody>
          <a:bodyPr/>
          <a:lstStyle/>
          <a:p>
            <a:fld id="{CB0064AB-2946-4EE5-A03F-11ED4BDCC6A8}" type="slidenum">
              <a:rPr lang="en-US" smtClean="0"/>
              <a:pPr/>
              <a:t>9</a:t>
            </a:fld>
            <a:endParaRPr lang="en-US"/>
          </a:p>
        </p:txBody>
      </p:sp>
    </p:spTree>
    <p:extLst>
      <p:ext uri="{BB962C8B-B14F-4D97-AF65-F5344CB8AC3E}">
        <p14:creationId xmlns="" xmlns:p14="http://schemas.microsoft.com/office/powerpoint/2010/main" val="87410811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en-US" b="1" dirty="0"/>
              <a:t>How to deal with </a:t>
            </a:r>
            <a:r>
              <a:rPr lang="en-US" b="1" dirty="0" smtClean="0"/>
              <a:t>a Difficult </a:t>
            </a:r>
            <a:r>
              <a:rPr lang="en-US" b="1" dirty="0"/>
              <a:t>Customer:</a:t>
            </a:r>
            <a:endParaRPr lang="en-US" dirty="0"/>
          </a:p>
        </p:txBody>
      </p:sp>
      <p:sp>
        <p:nvSpPr>
          <p:cNvPr id="3" name="Content Placeholder 2"/>
          <p:cNvSpPr>
            <a:spLocks noGrp="1"/>
          </p:cNvSpPr>
          <p:nvPr>
            <p:ph idx="1"/>
          </p:nvPr>
        </p:nvSpPr>
        <p:spPr/>
        <p:txBody>
          <a:bodyPr/>
          <a:lstStyle/>
          <a:p>
            <a:r>
              <a:rPr lang="en-US" dirty="0" smtClean="0"/>
              <a:t>You should understand the demeanor of the customer, some are- </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90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xmlns="" val="1577244381"/>
              </p:ext>
            </p:extLst>
          </p:nvPr>
        </p:nvGraphicFramePr>
        <p:xfrm>
          <a:off x="1175657" y="2600695"/>
          <a:ext cx="9488385" cy="3845638"/>
        </p:xfrm>
        <a:graphic>
          <a:graphicData uri="http://schemas.openxmlformats.org/drawingml/2006/table">
            <a:tbl>
              <a:tblPr firstRow="1" bandRow="1">
                <a:tableStyleId>{5C22544A-7EE6-4342-B048-85BDC9FD1C3A}</a:tableStyleId>
              </a:tblPr>
              <a:tblGrid>
                <a:gridCol w="996587"/>
                <a:gridCol w="1532857"/>
                <a:gridCol w="6958941"/>
              </a:tblGrid>
              <a:tr h="324229">
                <a:tc>
                  <a:txBody>
                    <a:bodyPr/>
                    <a:lstStyle/>
                    <a:p>
                      <a:endParaRPr lang="en-US" dirty="0"/>
                    </a:p>
                  </a:txBody>
                  <a:tcPr/>
                </a:tc>
                <a:tc>
                  <a:txBody>
                    <a:bodyPr/>
                    <a:lstStyle/>
                    <a:p>
                      <a:endParaRPr lang="en-US"/>
                    </a:p>
                  </a:txBody>
                  <a:tcPr/>
                </a:tc>
                <a:tc>
                  <a:txBody>
                    <a:bodyPr/>
                    <a:lstStyle/>
                    <a:p>
                      <a:endParaRPr lang="en-US"/>
                    </a:p>
                  </a:txBody>
                  <a:tcPr/>
                </a:tc>
              </a:tr>
              <a:tr h="378267">
                <a:tc>
                  <a:txBody>
                    <a:bodyPr/>
                    <a:lstStyle/>
                    <a:p>
                      <a:r>
                        <a:rPr lang="en-US" sz="2200" b="1" dirty="0" smtClean="0"/>
                        <a:t>NO </a:t>
                      </a:r>
                      <a:endParaRPr lang="en-US" sz="2200" b="1" dirty="0"/>
                    </a:p>
                  </a:txBody>
                  <a:tcPr/>
                </a:tc>
                <a:tc>
                  <a:txBody>
                    <a:bodyPr/>
                    <a:lstStyle/>
                    <a:p>
                      <a:r>
                        <a:rPr lang="en-US" sz="2200" b="1" dirty="0" smtClean="0"/>
                        <a:t>EMOTION  </a:t>
                      </a:r>
                      <a:endParaRPr lang="en-US" sz="2200" b="1" dirty="0"/>
                    </a:p>
                  </a:txBody>
                  <a:tcPr/>
                </a:tc>
                <a:tc>
                  <a:txBody>
                    <a:bodyPr/>
                    <a:lstStyle/>
                    <a:p>
                      <a:r>
                        <a:rPr lang="en-US" sz="2200" b="1" dirty="0" smtClean="0"/>
                        <a:t>      EXPRESSION </a:t>
                      </a:r>
                      <a:endParaRPr lang="en-US" sz="2200" b="1" dirty="0"/>
                    </a:p>
                  </a:txBody>
                  <a:tcPr/>
                </a:tc>
              </a:tr>
              <a:tr h="3053158">
                <a:tc>
                  <a:txBody>
                    <a:bodyPr/>
                    <a:lstStyle/>
                    <a:p>
                      <a:r>
                        <a:rPr lang="en-US" sz="2200" dirty="0" smtClean="0"/>
                        <a:t>4. </a:t>
                      </a:r>
                      <a:endParaRPr lang="en-US" sz="2200" dirty="0"/>
                    </a:p>
                  </a:txBody>
                  <a:tcPr/>
                </a:tc>
                <a:tc>
                  <a:txBody>
                    <a:bodyPr/>
                    <a:lstStyle/>
                    <a:p>
                      <a:r>
                        <a:rPr lang="en-US" sz="2200" dirty="0" smtClean="0"/>
                        <a:t>Fear </a:t>
                      </a:r>
                      <a:endParaRPr lang="en-US" sz="2200" dirty="0"/>
                    </a:p>
                  </a:txBody>
                  <a:tcPr/>
                </a:tc>
                <a:tc>
                  <a:txBody>
                    <a:bodyPr/>
                    <a:lstStyle/>
                    <a:p>
                      <a:pPr marL="342900" indent="-342900">
                        <a:buFont typeface="Arial" panose="020B0604020202020204" pitchFamily="34" charset="0"/>
                        <a:buChar char="•"/>
                      </a:pPr>
                      <a:r>
                        <a:rPr lang="en-US" sz="2200" dirty="0" smtClean="0"/>
                        <a:t>Brows are raised and drawn together.</a:t>
                      </a:r>
                    </a:p>
                    <a:p>
                      <a:pPr marL="342900" indent="-342900">
                        <a:buFont typeface="Arial" panose="020B0604020202020204" pitchFamily="34" charset="0"/>
                        <a:buChar char="•"/>
                      </a:pPr>
                      <a:r>
                        <a:rPr lang="en-US" sz="2200" dirty="0" smtClean="0"/>
                        <a:t>Wrinkles in the forehead</a:t>
                      </a:r>
                      <a:r>
                        <a:rPr lang="en-US" sz="2200" baseline="0" dirty="0" smtClean="0"/>
                        <a:t> are in the </a:t>
                      </a:r>
                      <a:r>
                        <a:rPr lang="en-US" sz="2200" baseline="0" dirty="0" err="1" smtClean="0"/>
                        <a:t>centre</a:t>
                      </a:r>
                      <a:r>
                        <a:rPr lang="en-US" sz="2200" baseline="0" dirty="0" smtClean="0"/>
                        <a:t> between the brows, not across.</a:t>
                      </a:r>
                    </a:p>
                    <a:p>
                      <a:pPr marL="342900" indent="-342900">
                        <a:buFont typeface="Arial" panose="020B0604020202020204" pitchFamily="34" charset="0"/>
                        <a:buChar char="•"/>
                      </a:pPr>
                      <a:r>
                        <a:rPr lang="en-US" sz="2200" baseline="0" dirty="0" smtClean="0"/>
                        <a:t>Upper eyelid is raised, but the lower lid is tense and drawn up. </a:t>
                      </a:r>
                    </a:p>
                    <a:p>
                      <a:pPr marL="342900" indent="-342900">
                        <a:buFont typeface="Arial" panose="020B0604020202020204" pitchFamily="34" charset="0"/>
                        <a:buChar char="•"/>
                      </a:pPr>
                      <a:r>
                        <a:rPr lang="en-US" sz="2200" baseline="0" dirty="0" smtClean="0"/>
                        <a:t>Upper eye has white showing, but not the lower white. </a:t>
                      </a:r>
                    </a:p>
                    <a:p>
                      <a:pPr marL="342900" indent="-342900">
                        <a:buFont typeface="Arial" panose="020B0604020202020204" pitchFamily="34" charset="0"/>
                        <a:buChar char="•"/>
                      </a:pPr>
                      <a:r>
                        <a:rPr lang="en-US" sz="2200" baseline="0" dirty="0" smtClean="0"/>
                        <a:t>Mouth is open and lips are slightly tensed or stretched or drawn back. </a:t>
                      </a:r>
                      <a:endParaRPr lang="en-US" sz="2200" dirty="0" smtClean="0"/>
                    </a:p>
                  </a:txBody>
                  <a:tcPr/>
                </a:tc>
              </a:tr>
            </a:tbl>
          </a:graphicData>
        </a:graphic>
      </p:graphicFrame>
    </p:spTree>
    <p:extLst>
      <p:ext uri="{BB962C8B-B14F-4D97-AF65-F5344CB8AC3E}">
        <p14:creationId xmlns:p14="http://schemas.microsoft.com/office/powerpoint/2010/main" xmlns="" val="3597512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en-US" b="1" dirty="0"/>
              <a:t>How to deal with </a:t>
            </a:r>
            <a:r>
              <a:rPr lang="en-US" b="1" dirty="0" smtClean="0"/>
              <a:t>a Difficult </a:t>
            </a:r>
            <a:r>
              <a:rPr lang="en-US" b="1" dirty="0"/>
              <a:t>Customer:</a:t>
            </a:r>
            <a:endParaRPr lang="en-US" dirty="0"/>
          </a:p>
        </p:txBody>
      </p:sp>
      <p:sp>
        <p:nvSpPr>
          <p:cNvPr id="3" name="Content Placeholder 2"/>
          <p:cNvSpPr>
            <a:spLocks noGrp="1"/>
          </p:cNvSpPr>
          <p:nvPr>
            <p:ph idx="1"/>
          </p:nvPr>
        </p:nvSpPr>
        <p:spPr/>
        <p:txBody>
          <a:bodyPr/>
          <a:lstStyle/>
          <a:p>
            <a:r>
              <a:rPr lang="en-US" dirty="0" smtClean="0"/>
              <a:t>You should understand the demeanor of the customer, some are- </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91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xmlns="" val="1455995810"/>
              </p:ext>
            </p:extLst>
          </p:nvPr>
        </p:nvGraphicFramePr>
        <p:xfrm>
          <a:off x="1175657" y="2600695"/>
          <a:ext cx="9488385" cy="3556990"/>
        </p:xfrm>
        <a:graphic>
          <a:graphicData uri="http://schemas.openxmlformats.org/drawingml/2006/table">
            <a:tbl>
              <a:tblPr firstRow="1" bandRow="1">
                <a:tableStyleId>{5C22544A-7EE6-4342-B048-85BDC9FD1C3A}</a:tableStyleId>
              </a:tblPr>
              <a:tblGrid>
                <a:gridCol w="996587"/>
                <a:gridCol w="1532857"/>
                <a:gridCol w="6958941"/>
              </a:tblGrid>
              <a:tr h="430426">
                <a:tc>
                  <a:txBody>
                    <a:bodyPr/>
                    <a:lstStyle/>
                    <a:p>
                      <a:endParaRPr lang="en-US" dirty="0"/>
                    </a:p>
                  </a:txBody>
                  <a:tcPr/>
                </a:tc>
                <a:tc>
                  <a:txBody>
                    <a:bodyPr/>
                    <a:lstStyle/>
                    <a:p>
                      <a:endParaRPr lang="en-US"/>
                    </a:p>
                  </a:txBody>
                  <a:tcPr/>
                </a:tc>
                <a:tc>
                  <a:txBody>
                    <a:bodyPr/>
                    <a:lstStyle/>
                    <a:p>
                      <a:endParaRPr lang="en-US"/>
                    </a:p>
                  </a:txBody>
                  <a:tcPr/>
                </a:tc>
              </a:tr>
              <a:tr h="436404">
                <a:tc>
                  <a:txBody>
                    <a:bodyPr/>
                    <a:lstStyle/>
                    <a:p>
                      <a:r>
                        <a:rPr lang="en-US" sz="2200" b="1" dirty="0" smtClean="0"/>
                        <a:t>NO </a:t>
                      </a:r>
                      <a:endParaRPr lang="en-US" sz="2200" b="1" dirty="0"/>
                    </a:p>
                  </a:txBody>
                  <a:tcPr/>
                </a:tc>
                <a:tc>
                  <a:txBody>
                    <a:bodyPr/>
                    <a:lstStyle/>
                    <a:p>
                      <a:r>
                        <a:rPr lang="en-US" sz="2200" b="1" dirty="0" smtClean="0"/>
                        <a:t>EMOTION  </a:t>
                      </a:r>
                      <a:endParaRPr lang="en-US" sz="2200" b="1" dirty="0"/>
                    </a:p>
                  </a:txBody>
                  <a:tcPr/>
                </a:tc>
                <a:tc>
                  <a:txBody>
                    <a:bodyPr/>
                    <a:lstStyle/>
                    <a:p>
                      <a:r>
                        <a:rPr lang="en-US" sz="2200" b="1" dirty="0" smtClean="0"/>
                        <a:t>      EXPRESSION </a:t>
                      </a:r>
                      <a:endParaRPr lang="en-US" sz="2200" b="1" dirty="0"/>
                    </a:p>
                  </a:txBody>
                  <a:tcPr/>
                </a:tc>
              </a:tr>
              <a:tr h="2690160">
                <a:tc>
                  <a:txBody>
                    <a:bodyPr/>
                    <a:lstStyle/>
                    <a:p>
                      <a:r>
                        <a:rPr lang="en-US" sz="2200" dirty="0" smtClean="0"/>
                        <a:t>5. </a:t>
                      </a:r>
                      <a:endParaRPr lang="en-US" sz="2200" dirty="0"/>
                    </a:p>
                  </a:txBody>
                  <a:tcPr/>
                </a:tc>
                <a:tc>
                  <a:txBody>
                    <a:bodyPr/>
                    <a:lstStyle/>
                    <a:p>
                      <a:r>
                        <a:rPr lang="en-US" sz="2200" dirty="0" smtClean="0"/>
                        <a:t>Happiness  </a:t>
                      </a:r>
                      <a:endParaRPr lang="en-US" sz="2200" dirty="0"/>
                    </a:p>
                  </a:txBody>
                  <a:tcPr/>
                </a:tc>
                <a:tc>
                  <a:txBody>
                    <a:bodyPr/>
                    <a:lstStyle/>
                    <a:p>
                      <a:pPr marL="342900" indent="-342900">
                        <a:buFont typeface="Arial" panose="020B0604020202020204" pitchFamily="34" charset="0"/>
                        <a:buChar char="•"/>
                      </a:pPr>
                      <a:r>
                        <a:rPr lang="en-US" sz="2200" dirty="0" smtClean="0"/>
                        <a:t>Corners</a:t>
                      </a:r>
                      <a:r>
                        <a:rPr lang="en-US" sz="2200" baseline="0" dirty="0" smtClean="0"/>
                        <a:t> of the lips are drawn back and up. </a:t>
                      </a:r>
                    </a:p>
                    <a:p>
                      <a:pPr marL="342900" indent="-342900">
                        <a:buFont typeface="Arial" panose="020B0604020202020204" pitchFamily="34" charset="0"/>
                        <a:buChar char="•"/>
                      </a:pPr>
                      <a:r>
                        <a:rPr lang="en-US" sz="2200" baseline="0" dirty="0" smtClean="0"/>
                        <a:t>Mouth may or may not be parted, teeth exposed.</a:t>
                      </a:r>
                    </a:p>
                    <a:p>
                      <a:pPr marL="342900" indent="-342900">
                        <a:buFont typeface="Arial" panose="020B0604020202020204" pitchFamily="34" charset="0"/>
                        <a:buChar char="•"/>
                      </a:pPr>
                      <a:r>
                        <a:rPr lang="en-US" sz="2200" baseline="0" dirty="0" smtClean="0"/>
                        <a:t>A wrinkle runs from outer nose to outer lip. </a:t>
                      </a:r>
                    </a:p>
                    <a:p>
                      <a:pPr marL="342900" indent="-342900">
                        <a:buFont typeface="Arial" panose="020B0604020202020204" pitchFamily="34" charset="0"/>
                        <a:buChar char="•"/>
                      </a:pPr>
                      <a:r>
                        <a:rPr lang="en-US" sz="2200" baseline="0" dirty="0" smtClean="0"/>
                        <a:t>Cheeks are raised.</a:t>
                      </a:r>
                    </a:p>
                    <a:p>
                      <a:pPr marL="342900" indent="-342900">
                        <a:buFont typeface="Arial" panose="020B0604020202020204" pitchFamily="34" charset="0"/>
                        <a:buChar char="•"/>
                      </a:pPr>
                      <a:r>
                        <a:rPr lang="en-US" sz="2200" baseline="0" dirty="0" smtClean="0"/>
                        <a:t>Lower lip may show wrinkles or be tense.</a:t>
                      </a:r>
                    </a:p>
                    <a:p>
                      <a:pPr marL="342900" indent="-342900">
                        <a:buFont typeface="Arial" panose="020B0604020202020204" pitchFamily="34" charset="0"/>
                        <a:buChar char="•"/>
                      </a:pPr>
                      <a:r>
                        <a:rPr lang="en-US" sz="2200" baseline="0" dirty="0" smtClean="0"/>
                        <a:t>Crows feet near the outside of the eyes. </a:t>
                      </a:r>
                      <a:endParaRPr lang="en-US" sz="2200" dirty="0"/>
                    </a:p>
                  </a:txBody>
                  <a:tcPr/>
                </a:tc>
              </a:tr>
            </a:tbl>
          </a:graphicData>
        </a:graphic>
      </p:graphicFrame>
    </p:spTree>
    <p:extLst>
      <p:ext uri="{BB962C8B-B14F-4D97-AF65-F5344CB8AC3E}">
        <p14:creationId xmlns:p14="http://schemas.microsoft.com/office/powerpoint/2010/main" xmlns="" val="34396137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lstStyle/>
          <a:p>
            <a:pPr marL="0" indent="0">
              <a:buNone/>
            </a:pPr>
            <a:endParaRPr lang="en-US" dirty="0" smtClean="0"/>
          </a:p>
          <a:p>
            <a:pPr marL="0" indent="0">
              <a:buNone/>
            </a:pPr>
            <a:endParaRPr lang="en-US" dirty="0"/>
          </a:p>
          <a:p>
            <a:pPr marL="0" indent="0" algn="ctr">
              <a:buNone/>
            </a:pPr>
            <a:r>
              <a:rPr lang="en-US" sz="3000" b="1" u="sng" dirty="0">
                <a:latin typeface="Georgia" panose="02040502050405020303" pitchFamily="18" charset="0"/>
              </a:rPr>
              <a:t>A special analysis</a:t>
            </a:r>
            <a:r>
              <a:rPr lang="en-US" sz="3000" b="1" dirty="0">
                <a:latin typeface="Georgia" panose="02040502050405020303" pitchFamily="18" charset="0"/>
              </a:rPr>
              <a:t>: </a:t>
            </a:r>
            <a:r>
              <a:rPr lang="en-US" sz="3000" b="1" dirty="0" smtClean="0">
                <a:latin typeface="Georgia" panose="02040502050405020303" pitchFamily="18" charset="0"/>
              </a:rPr>
              <a:t>  </a:t>
            </a:r>
          </a:p>
          <a:p>
            <a:pPr marL="0" indent="0" algn="ctr">
              <a:buNone/>
            </a:pPr>
            <a:endParaRPr lang="en-US" sz="3000" b="1" dirty="0">
              <a:latin typeface="Georgia" panose="02040502050405020303" pitchFamily="18" charset="0"/>
            </a:endParaRPr>
          </a:p>
          <a:p>
            <a:pPr marL="0" indent="0" algn="ctr">
              <a:buNone/>
            </a:pPr>
            <a:r>
              <a:rPr lang="en-US" sz="3000" b="1" dirty="0" smtClean="0">
                <a:latin typeface="Georgia" panose="02040502050405020303" pitchFamily="18" charset="0"/>
              </a:rPr>
              <a:t>Characteristics </a:t>
            </a:r>
            <a:r>
              <a:rPr lang="en-US" sz="3000" b="1" dirty="0">
                <a:latin typeface="Georgia" panose="02040502050405020303" pitchFamily="18" charset="0"/>
              </a:rPr>
              <a:t>of integrative negotiation </a:t>
            </a:r>
            <a:endParaRPr lang="en-US" sz="3000" b="1" dirty="0" smtClean="0">
              <a:latin typeface="Georgia" panose="02040502050405020303" pitchFamily="18" charset="0"/>
            </a:endParaRPr>
          </a:p>
          <a:p>
            <a:pPr marL="0" indent="0" algn="ctr">
              <a:buNone/>
            </a:pPr>
            <a:r>
              <a:rPr lang="en-US" sz="3000" b="1" dirty="0">
                <a:latin typeface="Georgia" panose="02040502050405020303" pitchFamily="18" charset="0"/>
              </a:rPr>
              <a:t/>
            </a:r>
            <a:br>
              <a:rPr lang="en-US" sz="3000" b="1" dirty="0">
                <a:latin typeface="Georgia" panose="02040502050405020303" pitchFamily="18" charset="0"/>
              </a:rPr>
            </a:br>
            <a:r>
              <a:rPr lang="en-US" sz="3000" b="1" dirty="0">
                <a:latin typeface="Georgia" panose="02040502050405020303" pitchFamily="18" charset="0"/>
              </a:rPr>
              <a:t>(The Harvard method):</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8521387" y="1825625"/>
            <a:ext cx="2832413" cy="2067563"/>
          </a:xfrm>
          <a:prstGeom prst="rect">
            <a:avLst/>
          </a:prstGeom>
        </p:spPr>
      </p:pic>
      <p:sp>
        <p:nvSpPr>
          <p:cNvPr id="5" name="Slide Number Placeholder 4"/>
          <p:cNvSpPr>
            <a:spLocks noGrp="1"/>
          </p:cNvSpPr>
          <p:nvPr>
            <p:ph type="sldNum" sz="quarter" idx="12"/>
          </p:nvPr>
        </p:nvSpPr>
        <p:spPr/>
        <p:txBody>
          <a:bodyPr/>
          <a:lstStyle/>
          <a:p>
            <a:fld id="{CB0064AB-2946-4EE5-A03F-11ED4BDCC6A8}" type="slidenum">
              <a:rPr lang="en-US" smtClean="0"/>
              <a:pPr/>
              <a:t>92</a:t>
            </a:fld>
            <a:endParaRPr lang="en-US"/>
          </a:p>
        </p:txBody>
      </p:sp>
    </p:spTree>
    <p:extLst>
      <p:ext uri="{BB962C8B-B14F-4D97-AF65-F5344CB8AC3E}">
        <p14:creationId xmlns="" xmlns:p14="http://schemas.microsoft.com/office/powerpoint/2010/main" val="9374984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 </a:t>
            </a:r>
            <a:r>
              <a:rPr lang="en-US" dirty="0"/>
              <a:t/>
            </a:r>
            <a:br>
              <a:rPr lang="en-US" dirty="0"/>
            </a:br>
            <a:r>
              <a:rPr lang="en-US" sz="3300" dirty="0" smtClean="0">
                <a:latin typeface="Georgia" panose="02040502050405020303" pitchFamily="18" charset="0"/>
              </a:rPr>
              <a:t>Characteristics </a:t>
            </a:r>
            <a:r>
              <a:rPr lang="en-US" sz="3300" dirty="0">
                <a:latin typeface="Georgia" panose="02040502050405020303" pitchFamily="18" charset="0"/>
              </a:rPr>
              <a:t>of integrative negotiation </a:t>
            </a:r>
            <a:r>
              <a:rPr lang="en-US" sz="3300" dirty="0" smtClean="0">
                <a:latin typeface="Georgia" panose="02040502050405020303" pitchFamily="18" charset="0"/>
              </a:rPr>
              <a:t/>
            </a:r>
            <a:br>
              <a:rPr lang="en-US" sz="3300" dirty="0" smtClean="0">
                <a:latin typeface="Georgia" panose="02040502050405020303" pitchFamily="18" charset="0"/>
              </a:rPr>
            </a:br>
            <a:r>
              <a:rPr lang="en-US" sz="3300" dirty="0" smtClean="0">
                <a:latin typeface="Georgia" panose="02040502050405020303" pitchFamily="18" charset="0"/>
              </a:rPr>
              <a:t>(</a:t>
            </a:r>
            <a:r>
              <a:rPr lang="en-US" sz="3300" dirty="0">
                <a:latin typeface="Georgia" panose="02040502050405020303" pitchFamily="18" charset="0"/>
              </a:rPr>
              <a:t>The Harvard method):</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2600" b="1" u="sng" dirty="0" smtClean="0">
                <a:latin typeface="Georgia" panose="02040502050405020303" pitchFamily="18" charset="0"/>
              </a:rPr>
              <a:t>Founders of the Method</a:t>
            </a:r>
            <a:r>
              <a:rPr lang="en-US" sz="2600" dirty="0" smtClean="0">
                <a:latin typeface="Georgia" panose="02040502050405020303" pitchFamily="18" charset="0"/>
              </a:rPr>
              <a:t>:</a:t>
            </a:r>
          </a:p>
          <a:p>
            <a:pPr marL="0" indent="0">
              <a:buNone/>
            </a:pPr>
            <a:r>
              <a:rPr lang="en-US" sz="2600" dirty="0" smtClean="0">
                <a:latin typeface="Georgia" panose="02040502050405020303" pitchFamily="18" charset="0"/>
              </a:rPr>
              <a:t> </a:t>
            </a:r>
            <a:endParaRPr lang="en-US" sz="2600" dirty="0">
              <a:latin typeface="Georgia" panose="02040502050405020303" pitchFamily="18" charset="0"/>
            </a:endParaRPr>
          </a:p>
          <a:p>
            <a:pPr marL="0" indent="0">
              <a:buNone/>
            </a:pPr>
            <a:r>
              <a:rPr lang="en-US" sz="2600" dirty="0" smtClean="0">
                <a:latin typeface="Georgia" panose="02040502050405020303" pitchFamily="18" charset="0"/>
              </a:rPr>
              <a:t>This method was developed </a:t>
            </a:r>
            <a:r>
              <a:rPr lang="en-US" sz="2600" dirty="0">
                <a:latin typeface="Georgia" panose="02040502050405020303" pitchFamily="18" charset="0"/>
              </a:rPr>
              <a:t>at Harvard University by Professors </a:t>
            </a:r>
            <a:r>
              <a:rPr lang="en-US" sz="2600" dirty="0" smtClean="0">
                <a:latin typeface="Georgia" panose="02040502050405020303" pitchFamily="18" charset="0"/>
              </a:rPr>
              <a:t>Roger</a:t>
            </a:r>
          </a:p>
          <a:p>
            <a:pPr marL="0" indent="0">
              <a:buNone/>
            </a:pPr>
            <a:r>
              <a:rPr lang="en-US" sz="2600" dirty="0" smtClean="0">
                <a:latin typeface="Georgia" panose="02040502050405020303" pitchFamily="18" charset="0"/>
              </a:rPr>
              <a:t>Fisher </a:t>
            </a:r>
            <a:r>
              <a:rPr lang="en-US" sz="2600" dirty="0">
                <a:latin typeface="Georgia" panose="02040502050405020303" pitchFamily="18" charset="0"/>
              </a:rPr>
              <a:t>and William </a:t>
            </a:r>
            <a:r>
              <a:rPr lang="en-US" sz="2600" dirty="0" err="1" smtClean="0">
                <a:latin typeface="Georgia" panose="02040502050405020303" pitchFamily="18" charset="0"/>
              </a:rPr>
              <a:t>Ury</a:t>
            </a:r>
            <a:r>
              <a:rPr lang="en-US" sz="2600" dirty="0" smtClean="0">
                <a:latin typeface="Georgia" panose="02040502050405020303" pitchFamily="18" charset="0"/>
              </a:rPr>
              <a:t> </a:t>
            </a:r>
            <a:r>
              <a:rPr lang="en-US" sz="2600" dirty="0">
                <a:latin typeface="Georgia" panose="02040502050405020303" pitchFamily="18" charset="0"/>
              </a:rPr>
              <a:t>in the book “Getting to Yes” </a:t>
            </a:r>
            <a:r>
              <a:rPr lang="en-US" sz="2600" dirty="0" smtClean="0">
                <a:latin typeface="Georgia" panose="02040502050405020303" pitchFamily="18" charset="0"/>
              </a:rPr>
              <a:t>in 1980’s</a:t>
            </a:r>
            <a:r>
              <a:rPr lang="en-US" sz="2600" dirty="0">
                <a:latin typeface="Georgia" panose="02040502050405020303" pitchFamily="18" charset="0"/>
              </a:rPr>
              <a:t>.</a:t>
            </a:r>
          </a:p>
        </p:txBody>
      </p:sp>
      <p:sp>
        <p:nvSpPr>
          <p:cNvPr id="4" name="Slide Number Placeholder 3"/>
          <p:cNvSpPr>
            <a:spLocks noGrp="1"/>
          </p:cNvSpPr>
          <p:nvPr>
            <p:ph type="sldNum" sz="quarter" idx="12"/>
          </p:nvPr>
        </p:nvSpPr>
        <p:spPr/>
        <p:txBody>
          <a:bodyPr/>
          <a:lstStyle/>
          <a:p>
            <a:fld id="{CB0064AB-2946-4EE5-A03F-11ED4BDCC6A8}" type="slidenum">
              <a:rPr lang="en-US" smtClean="0"/>
              <a:pPr/>
              <a:t>93</a:t>
            </a:fld>
            <a:endParaRPr lang="en-US"/>
          </a:p>
        </p:txBody>
      </p:sp>
    </p:spTree>
    <p:extLst>
      <p:ext uri="{BB962C8B-B14F-4D97-AF65-F5344CB8AC3E}">
        <p14:creationId xmlns="" xmlns:p14="http://schemas.microsoft.com/office/powerpoint/2010/main" val="15694830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 </a:t>
            </a:r>
            <a:r>
              <a:rPr lang="en-US" dirty="0"/>
              <a:t/>
            </a:r>
            <a:br>
              <a:rPr lang="en-US" dirty="0"/>
            </a:br>
            <a:r>
              <a:rPr lang="en-US" sz="3300" dirty="0" smtClean="0">
                <a:latin typeface="Georgia" panose="02040502050405020303" pitchFamily="18" charset="0"/>
              </a:rPr>
              <a:t>Characteristics </a:t>
            </a:r>
            <a:r>
              <a:rPr lang="en-US" sz="3300" dirty="0">
                <a:latin typeface="Georgia" panose="02040502050405020303" pitchFamily="18" charset="0"/>
              </a:rPr>
              <a:t>of integrative negotiation </a:t>
            </a:r>
            <a:r>
              <a:rPr lang="en-US" sz="3300" dirty="0" smtClean="0">
                <a:latin typeface="Georgia" panose="02040502050405020303" pitchFamily="18" charset="0"/>
              </a:rPr>
              <a:t/>
            </a:r>
            <a:br>
              <a:rPr lang="en-US" sz="3300" dirty="0" smtClean="0">
                <a:latin typeface="Georgia" panose="02040502050405020303" pitchFamily="18" charset="0"/>
              </a:rPr>
            </a:br>
            <a:r>
              <a:rPr lang="en-US" sz="3300" dirty="0" smtClean="0">
                <a:latin typeface="Georgia" panose="02040502050405020303" pitchFamily="18" charset="0"/>
              </a:rPr>
              <a:t>(</a:t>
            </a:r>
            <a:r>
              <a:rPr lang="en-US" sz="3300" dirty="0">
                <a:latin typeface="Georgia" panose="02040502050405020303" pitchFamily="18" charset="0"/>
              </a:rPr>
              <a:t>The Harvard method):</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r>
              <a:rPr lang="en-US" sz="2600" b="1" u="sng" dirty="0" smtClean="0">
                <a:latin typeface="Georgia" panose="02040502050405020303" pitchFamily="18" charset="0"/>
              </a:rPr>
              <a:t>What is Integrative Negotiation?: </a:t>
            </a:r>
          </a:p>
          <a:p>
            <a:pPr marL="0" indent="0">
              <a:buNone/>
            </a:pPr>
            <a:r>
              <a:rPr lang="en-US" sz="2600" b="1" u="sng" dirty="0" smtClean="0">
                <a:latin typeface="Georgia" panose="02040502050405020303" pitchFamily="18" charset="0"/>
              </a:rPr>
              <a:t> </a:t>
            </a:r>
            <a:endParaRPr lang="en-US" sz="2600" dirty="0">
              <a:latin typeface="Georgia" panose="02040502050405020303" pitchFamily="18" charset="0"/>
            </a:endParaRPr>
          </a:p>
          <a:p>
            <a:pPr marL="0" indent="0">
              <a:buNone/>
            </a:pPr>
            <a:r>
              <a:rPr lang="en-US" sz="2600" dirty="0">
                <a:latin typeface="Georgia" panose="02040502050405020303" pitchFamily="18" charset="0"/>
              </a:rPr>
              <a:t>It has been a question for several years: what </a:t>
            </a:r>
            <a:r>
              <a:rPr lang="en-US" sz="2600" b="1" i="1" dirty="0">
                <a:latin typeface="Georgia" panose="02040502050405020303" pitchFamily="18" charset="0"/>
              </a:rPr>
              <a:t>style</a:t>
            </a:r>
            <a:r>
              <a:rPr lang="en-US" sz="2600" dirty="0">
                <a:latin typeface="Georgia" panose="02040502050405020303" pitchFamily="18" charset="0"/>
              </a:rPr>
              <a:t> of negotiation is most effective: cooperation or competition? In reality, research and practice have demonstrated that neither of these two styles has a domination on effectiveness. Effectiveness in negotiation does not depend on the style adopted, but rather on the </a:t>
            </a:r>
            <a:r>
              <a:rPr lang="en-US" sz="2600" b="1" i="1" dirty="0">
                <a:latin typeface="Georgia" panose="02040502050405020303" pitchFamily="18" charset="0"/>
              </a:rPr>
              <a:t>strategy</a:t>
            </a:r>
            <a:r>
              <a:rPr lang="en-US" sz="2600" dirty="0">
                <a:latin typeface="Georgia" panose="02040502050405020303" pitchFamily="18" charset="0"/>
              </a:rPr>
              <a:t> deployed. Real effectiveness in negotiation comes from having the </a:t>
            </a:r>
            <a:r>
              <a:rPr lang="en-US" sz="2600" b="1" i="1" dirty="0">
                <a:latin typeface="Georgia" panose="02040502050405020303" pitchFamily="18" charset="0"/>
              </a:rPr>
              <a:t>flexibility</a:t>
            </a:r>
            <a:r>
              <a:rPr lang="en-US" sz="2600" dirty="0">
                <a:latin typeface="Georgia" panose="02040502050405020303" pitchFamily="18" charset="0"/>
              </a:rPr>
              <a:t> to </a:t>
            </a:r>
            <a:r>
              <a:rPr lang="en-US" sz="2600" b="1" i="1" dirty="0">
                <a:latin typeface="Georgia" panose="02040502050405020303" pitchFamily="18" charset="0"/>
              </a:rPr>
              <a:t>adjust and adapt</a:t>
            </a:r>
            <a:r>
              <a:rPr lang="en-US" sz="2600" dirty="0">
                <a:latin typeface="Georgia" panose="02040502050405020303" pitchFamily="18" charset="0"/>
              </a:rPr>
              <a:t> oneself permanently to the context and the panelist.</a:t>
            </a:r>
          </a:p>
          <a:p>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94</a:t>
            </a:fld>
            <a:endParaRPr lang="en-US"/>
          </a:p>
        </p:txBody>
      </p:sp>
    </p:spTree>
    <p:extLst>
      <p:ext uri="{BB962C8B-B14F-4D97-AF65-F5344CB8AC3E}">
        <p14:creationId xmlns="" xmlns:p14="http://schemas.microsoft.com/office/powerpoint/2010/main" val="30803092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 </a:t>
            </a:r>
            <a:r>
              <a:rPr lang="en-US" dirty="0"/>
              <a:t/>
            </a:r>
            <a:br>
              <a:rPr lang="en-US" dirty="0"/>
            </a:br>
            <a:r>
              <a:rPr lang="en-US" sz="3300" dirty="0" smtClean="0">
                <a:latin typeface="Georgia" panose="02040502050405020303" pitchFamily="18" charset="0"/>
              </a:rPr>
              <a:t>Characteristics </a:t>
            </a:r>
            <a:r>
              <a:rPr lang="en-US" sz="3300" dirty="0">
                <a:latin typeface="Georgia" panose="02040502050405020303" pitchFamily="18" charset="0"/>
              </a:rPr>
              <a:t>of integrative negotiation </a:t>
            </a:r>
            <a:r>
              <a:rPr lang="en-US" sz="3300" dirty="0" smtClean="0">
                <a:latin typeface="Georgia" panose="02040502050405020303" pitchFamily="18" charset="0"/>
              </a:rPr>
              <a:t/>
            </a:r>
            <a:br>
              <a:rPr lang="en-US" sz="3300" dirty="0" smtClean="0">
                <a:latin typeface="Georgia" panose="02040502050405020303" pitchFamily="18" charset="0"/>
              </a:rPr>
            </a:br>
            <a:r>
              <a:rPr lang="en-US" sz="3300" dirty="0" smtClean="0">
                <a:latin typeface="Georgia" panose="02040502050405020303" pitchFamily="18" charset="0"/>
              </a:rPr>
              <a:t>(</a:t>
            </a:r>
            <a:r>
              <a:rPr lang="en-US" sz="3300" dirty="0">
                <a:latin typeface="Georgia" panose="02040502050405020303" pitchFamily="18" charset="0"/>
              </a:rPr>
              <a:t>The Harvard method):</a:t>
            </a:r>
            <a:r>
              <a:rPr lang="en-US" dirty="0"/>
              <a:t/>
            </a:r>
            <a:br>
              <a:rPr lang="en-US" dirty="0"/>
            </a:br>
            <a:endParaRPr lang="en-US" dirty="0"/>
          </a:p>
        </p:txBody>
      </p:sp>
      <p:sp>
        <p:nvSpPr>
          <p:cNvPr id="3" name="Content Placeholder 2"/>
          <p:cNvSpPr>
            <a:spLocks noGrp="1"/>
          </p:cNvSpPr>
          <p:nvPr>
            <p:ph idx="1"/>
          </p:nvPr>
        </p:nvSpPr>
        <p:spPr/>
        <p:txBody>
          <a:bodyPr/>
          <a:lstStyle/>
          <a:p>
            <a:pPr marL="0" indent="0" algn="just">
              <a:buNone/>
            </a:pPr>
            <a:r>
              <a:rPr lang="en-US" sz="2600" b="1" u="sng" dirty="0">
                <a:latin typeface="Georgia" panose="02040502050405020303" pitchFamily="18" charset="0"/>
              </a:rPr>
              <a:t>Integrative </a:t>
            </a:r>
            <a:r>
              <a:rPr lang="en-US" sz="2600" b="1" u="sng" dirty="0" smtClean="0">
                <a:latin typeface="Georgia" panose="02040502050405020303" pitchFamily="18" charset="0"/>
              </a:rPr>
              <a:t>Negotiation based on: </a:t>
            </a:r>
            <a:endParaRPr lang="en-US" sz="2600" dirty="0" smtClean="0">
              <a:latin typeface="Georgia" panose="02040502050405020303" pitchFamily="18" charset="0"/>
            </a:endParaRPr>
          </a:p>
          <a:p>
            <a:pPr marL="0" indent="0" algn="just">
              <a:buNone/>
            </a:pPr>
            <a:r>
              <a:rPr lang="en-US" sz="2600" dirty="0" smtClean="0">
                <a:latin typeface="Georgia" panose="02040502050405020303" pitchFamily="18" charset="0"/>
              </a:rPr>
              <a:t>This </a:t>
            </a:r>
            <a:r>
              <a:rPr lang="en-US" sz="2600" dirty="0">
                <a:latin typeface="Georgia" panose="02040502050405020303" pitchFamily="18" charset="0"/>
              </a:rPr>
              <a:t>negotiation strategy is based on focusing on the </a:t>
            </a:r>
            <a:r>
              <a:rPr lang="en-US" sz="2600" b="1" i="1" dirty="0">
                <a:latin typeface="Georgia" panose="02040502050405020303" pitchFamily="18" charset="0"/>
              </a:rPr>
              <a:t>interests</a:t>
            </a:r>
            <a:r>
              <a:rPr lang="en-US" sz="2600" dirty="0">
                <a:latin typeface="Georgia" panose="02040502050405020303" pitchFamily="18" charset="0"/>
              </a:rPr>
              <a:t> of the parties involved and not on the </a:t>
            </a:r>
            <a:r>
              <a:rPr lang="en-US" sz="2600" b="1" i="1" dirty="0">
                <a:latin typeface="Georgia" panose="02040502050405020303" pitchFamily="18" charset="0"/>
              </a:rPr>
              <a:t>positions</a:t>
            </a:r>
            <a:r>
              <a:rPr lang="en-US" sz="2600" dirty="0">
                <a:latin typeface="Georgia" panose="02040502050405020303" pitchFamily="18" charset="0"/>
              </a:rPr>
              <a:t> that the negotiators may initially take</a:t>
            </a:r>
            <a:r>
              <a:rPr lang="en-US" sz="2600" dirty="0" smtClean="0">
                <a:latin typeface="Georgia" panose="02040502050405020303" pitchFamily="18" charset="0"/>
              </a:rPr>
              <a:t>. </a:t>
            </a:r>
            <a:r>
              <a:rPr lang="en-US" sz="2600" dirty="0">
                <a:latin typeface="Georgia" panose="02040502050405020303" pitchFamily="18" charset="0"/>
              </a:rPr>
              <a:t>Given that the purpose of integrative negotiation is to find a common and satisfactory agreement, sometimes we find that the concept of “win-win negotiation” is synonymous with this strategy.</a:t>
            </a:r>
            <a:endParaRPr lang="en-US" sz="2600" dirty="0" smtClean="0">
              <a:latin typeface="Georgia" panose="02040502050405020303" pitchFamily="18" charset="0"/>
            </a:endParaRPr>
          </a:p>
          <a:p>
            <a:pPr marL="0" indent="0">
              <a:buNone/>
            </a:pP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2627126450"/>
              </p:ext>
            </p:extLst>
          </p:nvPr>
        </p:nvGraphicFramePr>
        <p:xfrm>
          <a:off x="3438659" y="4584878"/>
          <a:ext cx="7315199" cy="1287888"/>
        </p:xfrm>
        <a:graphic>
          <a:graphicData uri="http://schemas.openxmlformats.org/drawingml/2006/table">
            <a:tbl>
              <a:tblPr firstRow="1" firstCol="1" bandRow="1">
                <a:tableStyleId>{5C22544A-7EE6-4342-B048-85BDC9FD1C3A}</a:tableStyleId>
              </a:tblPr>
              <a:tblGrid>
                <a:gridCol w="7315199"/>
              </a:tblGrid>
              <a:tr h="1287888">
                <a:tc>
                  <a:txBody>
                    <a:bodyPr/>
                    <a:lstStyle/>
                    <a:p>
                      <a:pPr marL="0" marR="0" algn="just" fontAlgn="base">
                        <a:lnSpc>
                          <a:spcPts val="1575"/>
                        </a:lnSpc>
                        <a:spcBef>
                          <a:spcPts val="0"/>
                        </a:spcBef>
                        <a:spcAft>
                          <a:spcPts val="0"/>
                        </a:spcAft>
                      </a:pPr>
                      <a:endParaRPr lang="en-US" sz="2000" dirty="0" smtClean="0">
                        <a:effectLst/>
                      </a:endParaRPr>
                    </a:p>
                    <a:p>
                      <a:pPr marL="0" marR="0" algn="just" fontAlgn="base">
                        <a:lnSpc>
                          <a:spcPts val="1575"/>
                        </a:lnSpc>
                        <a:spcBef>
                          <a:spcPts val="0"/>
                        </a:spcBef>
                        <a:spcAft>
                          <a:spcPts val="0"/>
                        </a:spcAft>
                      </a:pPr>
                      <a:r>
                        <a:rPr lang="en-US" sz="2000" b="1" u="sng" dirty="0" smtClean="0">
                          <a:effectLst/>
                        </a:rPr>
                        <a:t>Employee’s</a:t>
                      </a:r>
                      <a:r>
                        <a:rPr lang="en-US" sz="2000" b="1" u="sng" dirty="0">
                          <a:effectLst/>
                        </a:rPr>
                        <a:t> position</a:t>
                      </a:r>
                      <a:r>
                        <a:rPr lang="en-US" sz="2000" dirty="0">
                          <a:effectLst/>
                        </a:rPr>
                        <a:t>: </a:t>
                      </a:r>
                      <a:r>
                        <a:rPr lang="en-US" sz="2000" b="0" dirty="0" smtClean="0">
                          <a:effectLst/>
                        </a:rPr>
                        <a:t>She </a:t>
                      </a:r>
                      <a:r>
                        <a:rPr lang="en-US" sz="2000" b="0" dirty="0">
                          <a:effectLst/>
                        </a:rPr>
                        <a:t>has asked to be assigned to Project</a:t>
                      </a:r>
                      <a:r>
                        <a:rPr lang="en-US" sz="2000" b="0" dirty="0" smtClean="0">
                          <a:effectLst/>
                        </a:rPr>
                        <a:t>.</a:t>
                      </a:r>
                    </a:p>
                    <a:p>
                      <a:pPr marL="0" marR="0" algn="just" fontAlgn="base">
                        <a:lnSpc>
                          <a:spcPts val="1575"/>
                        </a:lnSpc>
                        <a:spcBef>
                          <a:spcPts val="0"/>
                        </a:spcBef>
                        <a:spcAft>
                          <a:spcPts val="0"/>
                        </a:spcAft>
                      </a:pPr>
                      <a:endParaRPr lang="en-US" sz="2000" dirty="0">
                        <a:effectLst/>
                      </a:endParaRPr>
                    </a:p>
                    <a:p>
                      <a:pPr marL="0" marR="0" algn="just" fontAlgn="base">
                        <a:lnSpc>
                          <a:spcPts val="1575"/>
                        </a:lnSpc>
                        <a:spcBef>
                          <a:spcPts val="0"/>
                        </a:spcBef>
                        <a:spcAft>
                          <a:spcPts val="0"/>
                        </a:spcAft>
                      </a:pPr>
                      <a:r>
                        <a:rPr lang="en-US" sz="2000" u="sng" dirty="0">
                          <a:effectLst/>
                        </a:rPr>
                        <a:t>Employee’s interest</a:t>
                      </a:r>
                      <a:r>
                        <a:rPr lang="en-US" sz="2000" dirty="0">
                          <a:effectLst/>
                        </a:rPr>
                        <a:t>: </a:t>
                      </a:r>
                      <a:r>
                        <a:rPr lang="en-US" sz="2000" b="0" dirty="0" smtClean="0">
                          <a:effectLst/>
                        </a:rPr>
                        <a:t>to </a:t>
                      </a:r>
                      <a:r>
                        <a:rPr lang="en-US" sz="2000" b="0" dirty="0">
                          <a:effectLst/>
                        </a:rPr>
                        <a:t>get promoted, she needs to succeed on </a:t>
                      </a:r>
                      <a:r>
                        <a:rPr lang="en-US" sz="2000" b="0" dirty="0" smtClean="0">
                          <a:effectLst/>
                        </a:rPr>
                        <a:t>a</a:t>
                      </a:r>
                    </a:p>
                    <a:p>
                      <a:pPr marL="0" marR="0" algn="just" fontAlgn="base">
                        <a:lnSpc>
                          <a:spcPts val="1575"/>
                        </a:lnSpc>
                        <a:spcBef>
                          <a:spcPts val="0"/>
                        </a:spcBef>
                        <a:spcAft>
                          <a:spcPts val="0"/>
                        </a:spcAft>
                      </a:pPr>
                      <a:endParaRPr lang="en-US" sz="2000" b="0" dirty="0" smtClean="0">
                        <a:effectLst/>
                      </a:endParaRPr>
                    </a:p>
                    <a:p>
                      <a:pPr marL="0" marR="0" algn="just" fontAlgn="base">
                        <a:lnSpc>
                          <a:spcPts val="1575"/>
                        </a:lnSpc>
                        <a:spcBef>
                          <a:spcPts val="0"/>
                        </a:spcBef>
                        <a:spcAft>
                          <a:spcPts val="0"/>
                        </a:spcAft>
                      </a:pPr>
                      <a:r>
                        <a:rPr lang="en-US" sz="2000" b="0" dirty="0" smtClean="0">
                          <a:effectLst/>
                        </a:rPr>
                        <a:t>project </a:t>
                      </a:r>
                      <a:r>
                        <a:rPr lang="en-US" sz="2000" b="0" dirty="0">
                          <a:effectLst/>
                        </a:rPr>
                        <a:t>of high visibility.</a:t>
                      </a:r>
                      <a:endParaRPr lang="en-US" sz="2000" b="0" dirty="0">
                        <a:effectLst/>
                        <a:latin typeface="Calibri" panose="020F0502020204030204" pitchFamily="34" charset="0"/>
                        <a:ea typeface="Times New Roman" panose="02020603050405020304" pitchFamily="18" charset="0"/>
                        <a:cs typeface="Vrinda" panose="02000500000000020004" pitchFamily="2" charset="0"/>
                      </a:endParaRPr>
                    </a:p>
                  </a:txBody>
                  <a:tcPr marL="68580" marR="68580" marT="0" marB="0"/>
                </a:tc>
              </a:tr>
            </a:tbl>
          </a:graphicData>
        </a:graphic>
      </p:graphicFrame>
      <p:sp>
        <p:nvSpPr>
          <p:cNvPr id="5" name="Slide Number Placeholder 4"/>
          <p:cNvSpPr>
            <a:spLocks noGrp="1"/>
          </p:cNvSpPr>
          <p:nvPr>
            <p:ph type="sldNum" sz="quarter" idx="12"/>
          </p:nvPr>
        </p:nvSpPr>
        <p:spPr/>
        <p:txBody>
          <a:bodyPr/>
          <a:lstStyle/>
          <a:p>
            <a:fld id="{CB0064AB-2946-4EE5-A03F-11ED4BDCC6A8}" type="slidenum">
              <a:rPr lang="en-US" smtClean="0"/>
              <a:pPr/>
              <a:t>95</a:t>
            </a:fld>
            <a:endParaRPr lang="en-US"/>
          </a:p>
        </p:txBody>
      </p:sp>
    </p:spTree>
    <p:extLst>
      <p:ext uri="{BB962C8B-B14F-4D97-AF65-F5344CB8AC3E}">
        <p14:creationId xmlns="" xmlns:p14="http://schemas.microsoft.com/office/powerpoint/2010/main" val="23107488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r>
              <a:rPr lang="en-US" b="1" dirty="0"/>
              <a:t>How to deal with </a:t>
            </a:r>
            <a:r>
              <a:rPr lang="en-US" b="1" dirty="0" smtClean="0"/>
              <a:t>a Difficult </a:t>
            </a:r>
            <a:r>
              <a:rPr lang="en-US" b="1" dirty="0"/>
              <a:t>Customer:</a:t>
            </a:r>
            <a:endParaRPr lang="en-US" dirty="0"/>
          </a:p>
        </p:txBody>
      </p:sp>
      <p:sp>
        <p:nvSpPr>
          <p:cNvPr id="3" name="Content Placeholder 2"/>
          <p:cNvSpPr>
            <a:spLocks noGrp="1"/>
          </p:cNvSpPr>
          <p:nvPr>
            <p:ph idx="1"/>
          </p:nvPr>
        </p:nvSpPr>
        <p:spPr/>
        <p:txBody>
          <a:bodyPr/>
          <a:lstStyle/>
          <a:p>
            <a:r>
              <a:rPr lang="en-US" dirty="0" smtClean="0"/>
              <a:t>You should understand the demeanor of the customer, some are- </a:t>
            </a: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96</a:t>
            </a:fld>
            <a:endParaRPr lang="en-US"/>
          </a:p>
        </p:txBody>
      </p:sp>
      <p:graphicFrame>
        <p:nvGraphicFramePr>
          <p:cNvPr id="5" name="Table 4"/>
          <p:cNvGraphicFramePr>
            <a:graphicFrameLocks noGrp="1"/>
          </p:cNvGraphicFramePr>
          <p:nvPr/>
        </p:nvGraphicFramePr>
        <p:xfrm>
          <a:off x="1175657" y="2600695"/>
          <a:ext cx="9488385" cy="3640510"/>
        </p:xfrm>
        <a:graphic>
          <a:graphicData uri="http://schemas.openxmlformats.org/drawingml/2006/table">
            <a:tbl>
              <a:tblPr firstRow="1" bandRow="1">
                <a:tableStyleId>{5C22544A-7EE6-4342-B048-85BDC9FD1C3A}</a:tableStyleId>
              </a:tblPr>
              <a:tblGrid>
                <a:gridCol w="996587"/>
                <a:gridCol w="1532857"/>
                <a:gridCol w="6958941"/>
              </a:tblGrid>
              <a:tr h="430426">
                <a:tc>
                  <a:txBody>
                    <a:bodyPr/>
                    <a:lstStyle/>
                    <a:p>
                      <a:endParaRPr lang="en-US" dirty="0"/>
                    </a:p>
                  </a:txBody>
                  <a:tcPr/>
                </a:tc>
                <a:tc>
                  <a:txBody>
                    <a:bodyPr/>
                    <a:lstStyle/>
                    <a:p>
                      <a:endParaRPr lang="en-US"/>
                    </a:p>
                  </a:txBody>
                  <a:tcPr/>
                </a:tc>
                <a:tc>
                  <a:txBody>
                    <a:bodyPr/>
                    <a:lstStyle/>
                    <a:p>
                      <a:endParaRPr lang="en-US"/>
                    </a:p>
                  </a:txBody>
                  <a:tcPr/>
                </a:tc>
              </a:tr>
              <a:tr h="436404">
                <a:tc>
                  <a:txBody>
                    <a:bodyPr/>
                    <a:lstStyle/>
                    <a:p>
                      <a:r>
                        <a:rPr lang="en-US" sz="2200" b="1" dirty="0" smtClean="0"/>
                        <a:t>NO </a:t>
                      </a:r>
                      <a:endParaRPr lang="en-US" sz="2200" b="1" dirty="0"/>
                    </a:p>
                  </a:txBody>
                  <a:tcPr/>
                </a:tc>
                <a:tc>
                  <a:txBody>
                    <a:bodyPr/>
                    <a:lstStyle/>
                    <a:p>
                      <a:r>
                        <a:rPr lang="en-US" sz="2200" b="1" dirty="0" smtClean="0"/>
                        <a:t>EMOTION  </a:t>
                      </a:r>
                      <a:endParaRPr lang="en-US" sz="2200" b="1" dirty="0"/>
                    </a:p>
                  </a:txBody>
                  <a:tcPr/>
                </a:tc>
                <a:tc>
                  <a:txBody>
                    <a:bodyPr/>
                    <a:lstStyle/>
                    <a:p>
                      <a:r>
                        <a:rPr lang="en-US" sz="2200" b="1" dirty="0" smtClean="0"/>
                        <a:t>      EXPRESSION </a:t>
                      </a:r>
                      <a:endParaRPr lang="en-US" sz="2200" b="1" dirty="0"/>
                    </a:p>
                  </a:txBody>
                  <a:tcPr/>
                </a:tc>
              </a:tr>
              <a:tr h="2690160">
                <a:tc>
                  <a:txBody>
                    <a:bodyPr/>
                    <a:lstStyle/>
                    <a:p>
                      <a:r>
                        <a:rPr lang="en-US" sz="2200" dirty="0" smtClean="0"/>
                        <a:t>1. </a:t>
                      </a:r>
                      <a:endParaRPr lang="en-US" sz="2200" dirty="0"/>
                    </a:p>
                  </a:txBody>
                  <a:tcPr/>
                </a:tc>
                <a:tc>
                  <a:txBody>
                    <a:bodyPr/>
                    <a:lstStyle/>
                    <a:p>
                      <a:r>
                        <a:rPr lang="en-US" sz="2200" dirty="0" smtClean="0"/>
                        <a:t>Sadness </a:t>
                      </a:r>
                      <a:endParaRPr lang="en-US" sz="2200" dirty="0"/>
                    </a:p>
                  </a:txBody>
                  <a:tcPr/>
                </a:tc>
                <a:tc>
                  <a:txBody>
                    <a:bodyPr/>
                    <a:lstStyle/>
                    <a:p>
                      <a:pPr marL="285750" indent="-285750">
                        <a:buFont typeface="Arial" panose="020B0604020202020204" pitchFamily="34" charset="0"/>
                        <a:buChar char="•"/>
                      </a:pPr>
                      <a:r>
                        <a:rPr lang="en-US" sz="2200" dirty="0" smtClean="0"/>
                        <a:t>Angling upward of the inner corners of the eyebrow.</a:t>
                      </a:r>
                    </a:p>
                    <a:p>
                      <a:pPr marL="285750" indent="-285750">
                        <a:buFont typeface="Arial" panose="020B0604020202020204" pitchFamily="34" charset="0"/>
                        <a:buChar char="•"/>
                      </a:pPr>
                      <a:r>
                        <a:rPr lang="en-US" sz="2200" dirty="0" smtClean="0"/>
                        <a:t>Vertical wrinkle between the brows will appear,</a:t>
                      </a:r>
                      <a:r>
                        <a:rPr lang="en-US" sz="2200" baseline="0" dirty="0" smtClean="0"/>
                        <a:t> when the eyebrows are drawn up and together. </a:t>
                      </a:r>
                    </a:p>
                    <a:p>
                      <a:pPr marL="285750" indent="-285750">
                        <a:buFont typeface="Arial" panose="020B0604020202020204" pitchFamily="34" charset="0"/>
                        <a:buChar char="•"/>
                      </a:pPr>
                      <a:r>
                        <a:rPr lang="en-US" sz="2200" baseline="0" dirty="0" smtClean="0"/>
                        <a:t>Lips stretched horizontally, pushed up.</a:t>
                      </a:r>
                    </a:p>
                    <a:p>
                      <a:pPr marL="285750" indent="-285750">
                        <a:buFont typeface="Arial" panose="020B0604020202020204" pitchFamily="34" charset="0"/>
                        <a:buChar char="•"/>
                      </a:pPr>
                      <a:r>
                        <a:rPr lang="en-US" sz="2200" baseline="0" dirty="0" smtClean="0"/>
                        <a:t>Skin between the tip of the chin and lower lip may be wrinkled and pushed upward, by the action of chin muscle. </a:t>
                      </a:r>
                      <a:r>
                        <a:rPr lang="en-US" sz="2200" dirty="0" smtClean="0"/>
                        <a:t> </a:t>
                      </a:r>
                    </a:p>
                    <a:p>
                      <a:endParaRPr lang="en-US" sz="2200" dirty="0"/>
                    </a:p>
                  </a:txBody>
                  <a:tcPr/>
                </a:tc>
              </a:tr>
            </a:tbl>
          </a:graphicData>
        </a:graphic>
      </p:graphicFrame>
    </p:spTree>
    <p:extLst>
      <p:ext uri="{BB962C8B-B14F-4D97-AF65-F5344CB8AC3E}">
        <p14:creationId xmlns:p14="http://schemas.microsoft.com/office/powerpoint/2010/main" xmlns="" val="19741452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 </a:t>
            </a:r>
            <a:r>
              <a:rPr lang="en-US" dirty="0"/>
              <a:t/>
            </a:r>
            <a:br>
              <a:rPr lang="en-US" dirty="0"/>
            </a:br>
            <a:r>
              <a:rPr lang="en-US" sz="3300" dirty="0" smtClean="0">
                <a:latin typeface="Georgia" panose="02040502050405020303" pitchFamily="18" charset="0"/>
              </a:rPr>
              <a:t>Characteristics </a:t>
            </a:r>
            <a:r>
              <a:rPr lang="en-US" sz="3300" dirty="0">
                <a:latin typeface="Georgia" panose="02040502050405020303" pitchFamily="18" charset="0"/>
              </a:rPr>
              <a:t>of integrative negotiation </a:t>
            </a:r>
            <a:r>
              <a:rPr lang="en-US" sz="3300" dirty="0" smtClean="0">
                <a:latin typeface="Georgia" panose="02040502050405020303" pitchFamily="18" charset="0"/>
              </a:rPr>
              <a:t/>
            </a:r>
            <a:br>
              <a:rPr lang="en-US" sz="3300" dirty="0" smtClean="0">
                <a:latin typeface="Georgia" panose="02040502050405020303" pitchFamily="18" charset="0"/>
              </a:rPr>
            </a:br>
            <a:r>
              <a:rPr lang="en-US" sz="3300" dirty="0" smtClean="0">
                <a:latin typeface="Georgia" panose="02040502050405020303" pitchFamily="18" charset="0"/>
              </a:rPr>
              <a:t>(</a:t>
            </a:r>
            <a:r>
              <a:rPr lang="en-US" sz="3300" dirty="0">
                <a:latin typeface="Georgia" panose="02040502050405020303" pitchFamily="18" charset="0"/>
              </a:rPr>
              <a:t>The Harvard method):</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lgn="just">
              <a:buNone/>
            </a:pPr>
            <a:r>
              <a:rPr lang="en-US" sz="2600" b="1" u="sng" dirty="0" smtClean="0">
                <a:latin typeface="Georgia" panose="02040502050405020303" pitchFamily="18" charset="0"/>
              </a:rPr>
              <a:t>Pillars </a:t>
            </a:r>
            <a:r>
              <a:rPr lang="en-US" sz="2600" b="1" u="sng" dirty="0">
                <a:latin typeface="Georgia" panose="02040502050405020303" pitchFamily="18" charset="0"/>
              </a:rPr>
              <a:t>of integrative </a:t>
            </a:r>
            <a:r>
              <a:rPr lang="en-US" sz="2600" b="1" u="sng" dirty="0" smtClean="0">
                <a:latin typeface="Georgia" panose="02040502050405020303" pitchFamily="18" charset="0"/>
              </a:rPr>
              <a:t>negotiation</a:t>
            </a:r>
            <a:endParaRPr lang="en-US" sz="2600" dirty="0">
              <a:latin typeface="Georgia" panose="02040502050405020303" pitchFamily="18" charset="0"/>
            </a:endParaRPr>
          </a:p>
          <a:p>
            <a:pPr marL="0" indent="0" algn="just">
              <a:buNone/>
            </a:pPr>
            <a:r>
              <a:rPr lang="en-US" sz="2600" dirty="0">
                <a:latin typeface="Georgia" panose="02040502050405020303" pitchFamily="18" charset="0"/>
              </a:rPr>
              <a:t>If we present this strategy more concretely, we can determine that this strategy is founded on these four pillars:</a:t>
            </a:r>
          </a:p>
          <a:p>
            <a:pPr marL="0" lvl="0" indent="0" algn="just">
              <a:buNone/>
            </a:pPr>
            <a:endParaRPr lang="en-US" sz="2600" b="1" u="sng" dirty="0" smtClean="0">
              <a:latin typeface="Georgia" panose="02040502050405020303" pitchFamily="18" charset="0"/>
            </a:endParaRPr>
          </a:p>
          <a:p>
            <a:pPr marL="0" lvl="0" indent="0" algn="just">
              <a:buNone/>
            </a:pPr>
            <a:r>
              <a:rPr lang="en-US" sz="2600" b="1" u="sng" dirty="0" smtClean="0">
                <a:latin typeface="Georgia" panose="02040502050405020303" pitchFamily="18" charset="0"/>
              </a:rPr>
              <a:t>Pillar-1</a:t>
            </a:r>
            <a:r>
              <a:rPr lang="en-US" sz="2600" b="1" u="sng" dirty="0">
                <a:latin typeface="Georgia" panose="02040502050405020303" pitchFamily="18" charset="0"/>
              </a:rPr>
              <a:t>:</a:t>
            </a:r>
            <a:r>
              <a:rPr lang="en-US" sz="2600" u="sng" dirty="0">
                <a:latin typeface="Georgia" panose="02040502050405020303" pitchFamily="18" charset="0"/>
              </a:rPr>
              <a:t> Separate the people from the problem subject to negotiation:</a:t>
            </a:r>
            <a:r>
              <a:rPr lang="en-US" sz="2600" dirty="0">
                <a:latin typeface="Georgia" panose="02040502050405020303" pitchFamily="18" charset="0"/>
              </a:rPr>
              <a:t>  Topics should be based more on the merits that the individuals involved possess rather than on their </a:t>
            </a:r>
            <a:r>
              <a:rPr lang="en-US" sz="2600" dirty="0" smtClean="0">
                <a:latin typeface="Georgia" panose="02040502050405020303" pitchFamily="18" charset="0"/>
              </a:rPr>
              <a:t>emotions. </a:t>
            </a:r>
            <a:endParaRPr lang="en-US" sz="2600" dirty="0">
              <a:latin typeface="Georgia" panose="02040502050405020303"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97</a:t>
            </a:fld>
            <a:endParaRPr lang="en-US"/>
          </a:p>
        </p:txBody>
      </p:sp>
    </p:spTree>
    <p:extLst>
      <p:ext uri="{BB962C8B-B14F-4D97-AF65-F5344CB8AC3E}">
        <p14:creationId xmlns="" xmlns:p14="http://schemas.microsoft.com/office/powerpoint/2010/main" val="30564767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 </a:t>
            </a:r>
            <a:r>
              <a:rPr lang="en-US" sz="3300" dirty="0">
                <a:latin typeface="Georgia" panose="02040502050405020303" pitchFamily="18" charset="0"/>
              </a:rPr>
              <a:t/>
            </a:r>
            <a:br>
              <a:rPr lang="en-US" sz="3300" dirty="0">
                <a:latin typeface="Georgia" panose="02040502050405020303" pitchFamily="18" charset="0"/>
              </a:rPr>
            </a:br>
            <a:r>
              <a:rPr lang="en-US" sz="3300" dirty="0" smtClean="0">
                <a:latin typeface="Georgia" panose="02040502050405020303" pitchFamily="18" charset="0"/>
              </a:rPr>
              <a:t>Characteristics </a:t>
            </a:r>
            <a:r>
              <a:rPr lang="en-US" sz="3300" dirty="0">
                <a:latin typeface="Georgia" panose="02040502050405020303" pitchFamily="18" charset="0"/>
              </a:rPr>
              <a:t>of integrative negotiation </a:t>
            </a:r>
            <a:r>
              <a:rPr lang="en-US" sz="3300" dirty="0" smtClean="0">
                <a:latin typeface="Georgia" panose="02040502050405020303" pitchFamily="18" charset="0"/>
              </a:rPr>
              <a:t/>
            </a:r>
            <a:br>
              <a:rPr lang="en-US" sz="3300" dirty="0" smtClean="0">
                <a:latin typeface="Georgia" panose="02040502050405020303" pitchFamily="18" charset="0"/>
              </a:rPr>
            </a:br>
            <a:r>
              <a:rPr lang="en-US" sz="3300" dirty="0" smtClean="0">
                <a:latin typeface="Georgia" panose="02040502050405020303" pitchFamily="18" charset="0"/>
              </a:rPr>
              <a:t>(</a:t>
            </a:r>
            <a:r>
              <a:rPr lang="en-US" sz="3300" dirty="0">
                <a:latin typeface="Georgia" panose="02040502050405020303" pitchFamily="18" charset="0"/>
              </a:rPr>
              <a:t>The Harvard method):</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lgn="just">
              <a:buNone/>
            </a:pPr>
            <a:r>
              <a:rPr lang="en-US" sz="2600" b="1" u="sng" dirty="0">
                <a:latin typeface="Georgia" panose="02040502050405020303" pitchFamily="18" charset="0"/>
              </a:rPr>
              <a:t>Pillars of integrative </a:t>
            </a:r>
            <a:r>
              <a:rPr lang="en-US" sz="2600" b="1" u="sng" dirty="0" smtClean="0">
                <a:latin typeface="Georgia" panose="02040502050405020303" pitchFamily="18" charset="0"/>
              </a:rPr>
              <a:t>negotiation</a:t>
            </a:r>
            <a:endParaRPr lang="en-US" sz="2600" dirty="0">
              <a:latin typeface="Georgia" panose="02040502050405020303" pitchFamily="18" charset="0"/>
            </a:endParaRPr>
          </a:p>
          <a:p>
            <a:pPr marL="0" indent="0" algn="just">
              <a:buNone/>
            </a:pPr>
            <a:r>
              <a:rPr lang="en-US" sz="2600" dirty="0">
                <a:latin typeface="Georgia" panose="02040502050405020303" pitchFamily="18" charset="0"/>
              </a:rPr>
              <a:t>If we present this strategy more concretely, we can determine that this strategy is founded on these four pillars:</a:t>
            </a:r>
          </a:p>
          <a:p>
            <a:pPr marL="0" lvl="0" indent="0" algn="just">
              <a:buNone/>
            </a:pPr>
            <a:r>
              <a:rPr lang="en-US" sz="2600" b="1" u="sng" dirty="0" smtClean="0">
                <a:latin typeface="Georgia" panose="02040502050405020303" pitchFamily="18" charset="0"/>
              </a:rPr>
              <a:t>Pillar-2</a:t>
            </a:r>
            <a:r>
              <a:rPr lang="en-US" sz="2600" b="1" u="sng" dirty="0">
                <a:latin typeface="Georgia" panose="02040502050405020303" pitchFamily="18" charset="0"/>
              </a:rPr>
              <a:t>:</a:t>
            </a:r>
            <a:r>
              <a:rPr lang="en-US" sz="2600" u="sng" dirty="0">
                <a:latin typeface="Georgia" panose="02040502050405020303" pitchFamily="18" charset="0"/>
              </a:rPr>
              <a:t> Focus on the interests of the parties involved, not on the positions</a:t>
            </a:r>
            <a:r>
              <a:rPr lang="en-US" sz="2600" dirty="0">
                <a:latin typeface="Georgia" panose="02040502050405020303" pitchFamily="18" charset="0"/>
              </a:rPr>
              <a:t>:  The interests that are brought to a negotiation among different parties are, in the end, quite similar. Focusing on the interests, the parties may find that they are not as opposed to each other as they might think at first. Every discussion about interests should propose concrete and specific details. This allows the interests to be conceived as more real and </a:t>
            </a:r>
            <a:r>
              <a:rPr lang="en-US" sz="2600" dirty="0" smtClean="0">
                <a:latin typeface="Georgia" panose="02040502050405020303" pitchFamily="18" charset="0"/>
              </a:rPr>
              <a:t>credible. </a:t>
            </a:r>
            <a:endParaRPr lang="en-US" sz="2600" dirty="0">
              <a:latin typeface="Georgia" panose="02040502050405020303"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CB0064AB-2946-4EE5-A03F-11ED4BDCC6A8}" type="slidenum">
              <a:rPr lang="en-US" smtClean="0"/>
              <a:pPr/>
              <a:t>98</a:t>
            </a:fld>
            <a:endParaRPr lang="en-US"/>
          </a:p>
        </p:txBody>
      </p:sp>
    </p:spTree>
    <p:extLst>
      <p:ext uri="{BB962C8B-B14F-4D97-AF65-F5344CB8AC3E}">
        <p14:creationId xmlns="" xmlns:p14="http://schemas.microsoft.com/office/powerpoint/2010/main" val="32303078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 </a:t>
            </a:r>
            <a:r>
              <a:rPr lang="en-US" sz="3300" dirty="0">
                <a:latin typeface="Georgia" panose="02040502050405020303" pitchFamily="18" charset="0"/>
              </a:rPr>
              <a:t/>
            </a:r>
            <a:br>
              <a:rPr lang="en-US" sz="3300" dirty="0">
                <a:latin typeface="Georgia" panose="02040502050405020303" pitchFamily="18" charset="0"/>
              </a:rPr>
            </a:br>
            <a:r>
              <a:rPr lang="en-US" sz="3300" dirty="0" smtClean="0">
                <a:latin typeface="Georgia" panose="02040502050405020303" pitchFamily="18" charset="0"/>
              </a:rPr>
              <a:t>Characteristics </a:t>
            </a:r>
            <a:r>
              <a:rPr lang="en-US" sz="3300" dirty="0">
                <a:latin typeface="Georgia" panose="02040502050405020303" pitchFamily="18" charset="0"/>
              </a:rPr>
              <a:t>of integrative negotiation </a:t>
            </a:r>
            <a:r>
              <a:rPr lang="en-US" sz="3300" dirty="0" smtClean="0">
                <a:latin typeface="Georgia" panose="02040502050405020303" pitchFamily="18" charset="0"/>
              </a:rPr>
              <a:t/>
            </a:r>
            <a:br>
              <a:rPr lang="en-US" sz="3300" dirty="0" smtClean="0">
                <a:latin typeface="Georgia" panose="02040502050405020303" pitchFamily="18" charset="0"/>
              </a:rPr>
            </a:br>
            <a:r>
              <a:rPr lang="en-US" sz="3300" dirty="0" smtClean="0">
                <a:latin typeface="Georgia" panose="02040502050405020303" pitchFamily="18" charset="0"/>
              </a:rPr>
              <a:t>(</a:t>
            </a:r>
            <a:r>
              <a:rPr lang="en-US" sz="3300" dirty="0">
                <a:latin typeface="Georgia" panose="02040502050405020303" pitchFamily="18" charset="0"/>
              </a:rPr>
              <a:t>The Harvard method):</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lgn="just">
              <a:buNone/>
            </a:pPr>
            <a:r>
              <a:rPr lang="en-US" sz="2600" b="1" u="sng" dirty="0">
                <a:latin typeface="Georgia" panose="02040502050405020303" pitchFamily="18" charset="0"/>
              </a:rPr>
              <a:t>Pillars of integrative </a:t>
            </a:r>
            <a:r>
              <a:rPr lang="en-US" sz="2600" b="1" u="sng" dirty="0" smtClean="0">
                <a:latin typeface="Georgia" panose="02040502050405020303" pitchFamily="18" charset="0"/>
              </a:rPr>
              <a:t>negotiation</a:t>
            </a:r>
            <a:endParaRPr lang="en-US" sz="2600" dirty="0">
              <a:latin typeface="Georgia" panose="02040502050405020303" pitchFamily="18" charset="0"/>
            </a:endParaRPr>
          </a:p>
          <a:p>
            <a:pPr marL="0" indent="0" algn="just">
              <a:buNone/>
            </a:pPr>
            <a:r>
              <a:rPr lang="en-US" sz="2600" dirty="0">
                <a:latin typeface="Georgia" panose="02040502050405020303" pitchFamily="18" charset="0"/>
              </a:rPr>
              <a:t>If we present this strategy more concretely, we can determine that this strategy is founded on these four pillars</a:t>
            </a:r>
            <a:r>
              <a:rPr lang="en-US" sz="2600" dirty="0" smtClean="0">
                <a:latin typeface="Georgia" panose="02040502050405020303" pitchFamily="18" charset="0"/>
              </a:rPr>
              <a:t>:</a:t>
            </a:r>
          </a:p>
          <a:p>
            <a:pPr marL="0" indent="0" algn="just">
              <a:buNone/>
            </a:pPr>
            <a:endParaRPr lang="en-US" sz="2600" dirty="0">
              <a:latin typeface="Georgia" panose="02040502050405020303" pitchFamily="18" charset="0"/>
            </a:endParaRPr>
          </a:p>
          <a:p>
            <a:pPr marL="0" lvl="0" indent="0" algn="just">
              <a:buNone/>
            </a:pPr>
            <a:r>
              <a:rPr lang="en-US" sz="2600" b="1" u="sng" dirty="0" smtClean="0">
                <a:latin typeface="Georgia" panose="02040502050405020303" pitchFamily="18" charset="0"/>
              </a:rPr>
              <a:t>Pillar-3</a:t>
            </a:r>
            <a:r>
              <a:rPr lang="en-US" sz="2600" b="1" u="sng" dirty="0">
                <a:latin typeface="Georgia" panose="02040502050405020303" pitchFamily="18" charset="0"/>
              </a:rPr>
              <a:t>:</a:t>
            </a:r>
            <a:r>
              <a:rPr lang="en-US" sz="2600" u="sng" dirty="0">
                <a:latin typeface="Georgia" panose="02040502050405020303" pitchFamily="18" charset="0"/>
              </a:rPr>
              <a:t> Generate different options for mutual gain</a:t>
            </a:r>
            <a:r>
              <a:rPr lang="en-US" sz="2600" dirty="0">
                <a:latin typeface="Georgia" panose="02040502050405020303" pitchFamily="18" charset="0"/>
              </a:rPr>
              <a:t>:  Sometimes, people can be too strict when coming up ideas. For example, they may negatively judge the ideas proposed in the brainstorming phase when really, we should allow creativity to flow during the proposal phase and evaluate these ideas a </a:t>
            </a:r>
            <a:r>
              <a:rPr lang="en-US" sz="2600" dirty="0" smtClean="0">
                <a:latin typeface="Georgia" panose="02040502050405020303" pitchFamily="18" charset="0"/>
              </a:rPr>
              <a:t>posteriori. </a:t>
            </a:r>
            <a:endParaRPr lang="en-US" sz="2600" dirty="0">
              <a:latin typeface="Georgia" panose="02040502050405020303" pitchFamily="18" charset="0"/>
            </a:endParaRPr>
          </a:p>
        </p:txBody>
      </p:sp>
      <p:sp>
        <p:nvSpPr>
          <p:cNvPr id="4" name="Slide Number Placeholder 3"/>
          <p:cNvSpPr>
            <a:spLocks noGrp="1"/>
          </p:cNvSpPr>
          <p:nvPr>
            <p:ph type="sldNum" sz="quarter" idx="12"/>
          </p:nvPr>
        </p:nvSpPr>
        <p:spPr/>
        <p:txBody>
          <a:bodyPr/>
          <a:lstStyle/>
          <a:p>
            <a:fld id="{CB0064AB-2946-4EE5-A03F-11ED4BDCC6A8}" type="slidenum">
              <a:rPr lang="en-US" smtClean="0"/>
              <a:pPr/>
              <a:t>99</a:t>
            </a:fld>
            <a:endParaRPr lang="en-US"/>
          </a:p>
        </p:txBody>
      </p:sp>
    </p:spTree>
    <p:extLst>
      <p:ext uri="{BB962C8B-B14F-4D97-AF65-F5344CB8AC3E}">
        <p14:creationId xmlns="" xmlns:p14="http://schemas.microsoft.com/office/powerpoint/2010/main" val="30666208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TotalTime>
  <Words>5629</Words>
  <Application>Microsoft Office PowerPoint</Application>
  <PresentationFormat>Custom</PresentationFormat>
  <Paragraphs>876</Paragraphs>
  <Slides>105</Slides>
  <Notes>3</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 </vt:lpstr>
      <vt:lpstr>                 A Training on  </vt:lpstr>
      <vt:lpstr>. </vt:lpstr>
      <vt:lpstr>                 A Training on  </vt:lpstr>
      <vt:lpstr> Training Outline:</vt:lpstr>
      <vt:lpstr> Training Outline:</vt:lpstr>
      <vt:lpstr>Part-1: </vt:lpstr>
      <vt:lpstr>Part-2</vt:lpstr>
      <vt:lpstr>Introduction to Negotiation</vt:lpstr>
      <vt:lpstr>Not the spirit of Negotiation- </vt:lpstr>
      <vt:lpstr>Negotiation: </vt:lpstr>
      <vt:lpstr>The Negotiation Process:</vt:lpstr>
      <vt:lpstr>.</vt:lpstr>
      <vt:lpstr>.</vt:lpstr>
      <vt:lpstr>Slide 15</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Scopes of Negotiation for Corporate Officials:  </vt:lpstr>
      <vt:lpstr>Impact of Negotiation in everyday life:</vt:lpstr>
      <vt:lpstr>Slide 31</vt:lpstr>
      <vt:lpstr> Advantages of Negotiation in compared to Arbitration and Mediation </vt:lpstr>
      <vt:lpstr> Advantages of Negotiation in compared to Arbitration and Mediation </vt:lpstr>
      <vt:lpstr> Advantages of Negotiation in compared to Arbitration and Mediation </vt:lpstr>
      <vt:lpstr> Advantages of Negotiation in compared to Arbitration and Mediation </vt:lpstr>
      <vt:lpstr> Advantages of Negotiation in compared to Arbitration and Mediation </vt:lpstr>
      <vt:lpstr> SUMMARY TO:  Advantages of Negotiation in compared to Arbitration and Mediation </vt:lpstr>
      <vt:lpstr>Slide 38</vt:lpstr>
      <vt:lpstr>Negotiation is an art as well as a science</vt:lpstr>
      <vt:lpstr>Negotiation is an art as well as a science</vt:lpstr>
      <vt:lpstr>Negotiation is an art as well as a science</vt:lpstr>
      <vt:lpstr>Negotiation is an art as well as a science</vt:lpstr>
      <vt:lpstr>Negotiation is an art as well as a science</vt:lpstr>
      <vt:lpstr>Negotiation is an art as well as a science</vt:lpstr>
      <vt:lpstr>Negotiation is an art as well as a science</vt:lpstr>
      <vt:lpstr>Negotiation is an art as well as a science</vt:lpstr>
      <vt:lpstr>Slide 47</vt:lpstr>
      <vt:lpstr>Stages of a Negotiation</vt:lpstr>
      <vt:lpstr>Stages of a Negotiation</vt:lpstr>
      <vt:lpstr>.</vt:lpstr>
      <vt:lpstr>Slide 51</vt:lpstr>
      <vt:lpstr>.</vt:lpstr>
      <vt:lpstr>.</vt:lpstr>
      <vt:lpstr>.</vt:lpstr>
      <vt:lpstr>.</vt:lpstr>
      <vt:lpstr>.</vt:lpstr>
      <vt:lpstr> SUMMARY TO: FIVE STAGES OF A NEGOTIATION      </vt:lpstr>
      <vt:lpstr>Slide 58</vt:lpstr>
      <vt:lpstr>Strengthening creative ability for resolving a dispute. </vt:lpstr>
      <vt:lpstr> Developing effective communication skill </vt:lpstr>
      <vt:lpstr>Understanding and Identifying bargaining styles    </vt:lpstr>
      <vt:lpstr>Understanding and Identifying bargaining styles    </vt:lpstr>
      <vt:lpstr>Understanding and Identifying bargaining styles    </vt:lpstr>
      <vt:lpstr>Learning to stay more in control </vt:lpstr>
      <vt:lpstr> Building and maintaining more successful relationships through Negotiation </vt:lpstr>
      <vt:lpstr>Techniques for concluding a negotiation successfully/closing the deal</vt:lpstr>
      <vt:lpstr>Techniques for concluding a negotiation successfully/closing the deal</vt:lpstr>
      <vt:lpstr>Techniques for concluding a negotiation successfully/closing the deal</vt:lpstr>
      <vt:lpstr>Techniques for concluding a negotiation successfully/closing the deal</vt:lpstr>
      <vt:lpstr>Slide 70</vt:lpstr>
      <vt:lpstr>How to get to ‘yes’: From Conflict to Cooperation </vt:lpstr>
      <vt:lpstr>How to get to ‘yes’: From Conflict to Cooperation </vt:lpstr>
      <vt:lpstr>How to get to ‘yes’: From Conflict to Cooperation </vt:lpstr>
      <vt:lpstr>How to get to ‘yes’: From Conflict to Cooperation </vt:lpstr>
      <vt:lpstr>How to get to ‘yes’: From Conflict to Cooperation </vt:lpstr>
      <vt:lpstr>How to get to ‘yes’: From Conflict to Cooperation </vt:lpstr>
      <vt:lpstr>How to get to ‘yes’: From Conflict to Cooperation </vt:lpstr>
      <vt:lpstr>How to get to ‘yes’: From Conflict to Cooperation </vt:lpstr>
      <vt:lpstr>Slide 79</vt:lpstr>
      <vt:lpstr>How to deal with difficult people?</vt:lpstr>
      <vt:lpstr>How to deal with difficult people?</vt:lpstr>
      <vt:lpstr>How to deal with difficult people?</vt:lpstr>
      <vt:lpstr>How to deal with difficult people?</vt:lpstr>
      <vt:lpstr>How to deal with difficult people?</vt:lpstr>
      <vt:lpstr>How to deal with difficult people?</vt:lpstr>
      <vt:lpstr>How to deal with a Difficult Customer:</vt:lpstr>
      <vt:lpstr>How to deal with a Difficult Customer:</vt:lpstr>
      <vt:lpstr>How to deal with a Difficult Customer:</vt:lpstr>
      <vt:lpstr>How to deal with a Difficult Customer:</vt:lpstr>
      <vt:lpstr>How to deal with a Difficult Customer:</vt:lpstr>
      <vt:lpstr>How to deal with a Difficult Customer:</vt:lpstr>
      <vt:lpstr>Slide 92</vt:lpstr>
      <vt:lpstr>  Characteristics of integrative negotiation  (The Harvard method): </vt:lpstr>
      <vt:lpstr>  Characteristics of integrative negotiation  (The Harvard method): </vt:lpstr>
      <vt:lpstr>  Characteristics of integrative negotiation  (The Harvard method): </vt:lpstr>
      <vt:lpstr>How to deal with a Difficult Customer:</vt:lpstr>
      <vt:lpstr>  Characteristics of integrative negotiation  (The Harvard method): </vt:lpstr>
      <vt:lpstr>  Characteristics of integrative negotiation  (The Harvard method): </vt:lpstr>
      <vt:lpstr>  Characteristics of integrative negotiation  (The Harvard method): </vt:lpstr>
      <vt:lpstr> Characteristics of integrative negotiation  (The Harvard method): </vt:lpstr>
      <vt:lpstr> BATNA (Best Alternative to a Negotiated  (The Harvard method): </vt:lpstr>
      <vt:lpstr>Conclusion:  Always keep in mind at the time of Negotiation:</vt:lpstr>
      <vt:lpstr>Part-4:</vt:lpstr>
      <vt:lpstr>Part-5:</vt:lpstr>
      <vt:lpstr>Slide 105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Qium</dc:creator>
  <cp:lastModifiedBy>pc</cp:lastModifiedBy>
  <cp:revision>322</cp:revision>
  <cp:lastPrinted>2016-11-21T07:48:39Z</cp:lastPrinted>
  <dcterms:created xsi:type="dcterms:W3CDTF">2016-11-04T15:29:33Z</dcterms:created>
  <dcterms:modified xsi:type="dcterms:W3CDTF">2017-10-31T01:29:55Z</dcterms:modified>
</cp:coreProperties>
</file>